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63" r:id="rId5"/>
    <p:sldId id="258" r:id="rId6"/>
    <p:sldId id="695" r:id="rId7"/>
    <p:sldId id="699" r:id="rId8"/>
    <p:sldId id="697" r:id="rId9"/>
    <p:sldId id="696" r:id="rId10"/>
    <p:sldId id="698" r:id="rId11"/>
    <p:sldId id="700" r:id="rId12"/>
    <p:sldId id="704" r:id="rId13"/>
    <p:sldId id="701" r:id="rId14"/>
    <p:sldId id="706" r:id="rId15"/>
    <p:sldId id="707" r:id="rId16"/>
    <p:sldId id="711" r:id="rId17"/>
    <p:sldId id="710" r:id="rId18"/>
    <p:sldId id="718" r:id="rId19"/>
    <p:sldId id="709" r:id="rId20"/>
    <p:sldId id="705" r:id="rId21"/>
    <p:sldId id="712" r:id="rId22"/>
    <p:sldId id="717" r:id="rId23"/>
    <p:sldId id="71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A600029-5277-4A3A-A5FB-528120A42F80}">
          <p14:sldIdLst>
            <p14:sldId id="263"/>
            <p14:sldId id="258"/>
            <p14:sldId id="695"/>
            <p14:sldId id="699"/>
            <p14:sldId id="697"/>
            <p14:sldId id="696"/>
            <p14:sldId id="698"/>
            <p14:sldId id="700"/>
            <p14:sldId id="704"/>
            <p14:sldId id="701"/>
            <p14:sldId id="706"/>
            <p14:sldId id="707"/>
            <p14:sldId id="711"/>
            <p14:sldId id="710"/>
            <p14:sldId id="718"/>
            <p14:sldId id="709"/>
            <p14:sldId id="705"/>
            <p14:sldId id="712"/>
            <p14:sldId id="717"/>
            <p14:sldId id="71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C"/>
    <a:srgbClr val="233132"/>
    <a:srgbClr val="967751"/>
    <a:srgbClr val="BDA47A"/>
    <a:srgbClr val="C9A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9A7328-8407-43F5-A838-909EFD43BD70}" v="914" dt="2025-05-29T09:13:50.5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BF39E-2A3C-49F0-980F-D8D5A7D140B8}" type="datetimeFigureOut">
              <a:rPr lang="ko-KR" altLang="en-US" smtClean="0"/>
              <a:t>2025-05-29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C6DE4-82BF-4573-ACD0-48585BC56A9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89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C6DE4-82BF-4573-ACD0-48585BC56A9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421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C6DE4-82BF-4573-ACD0-48585BC56A9B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116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8E74F-1FEA-5801-7599-20D37C1ED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06F31B-3FF4-9ED6-36DE-CF477FEEDE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5EC62B-4651-7D1A-7A15-736CCAD5B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E9E6F8-BD5F-9171-50E8-083295403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C6DE4-82BF-4573-ACD0-48585BC56A9B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5827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622AE-81FF-DC52-9070-36F1B3D7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F9E526-D95B-0258-4BAE-628258968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695B8E-574A-292A-95FD-04676CB45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36E92-35C5-488F-A28B-DBBF1FF75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2C6DE4-82BF-4573-ACD0-48585BC56A9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3104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204F05-D8E4-44DD-9F91-10B0B29DBC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315" y="6159745"/>
            <a:ext cx="989370" cy="39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8D66AA-2EDC-4DA2-B9E9-90DF88B719E1}"/>
              </a:ext>
            </a:extLst>
          </p:cNvPr>
          <p:cNvSpPr txBox="1"/>
          <p:nvPr userDrawn="1"/>
        </p:nvSpPr>
        <p:spPr>
          <a:xfrm>
            <a:off x="5216593" y="6555745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ⓒ</a:t>
            </a:r>
            <a:r>
              <a:rPr lang="en-US" altLang="ko-KR" sz="1000" dirty="0">
                <a:latin typeface="Arial" panose="020B0604020202020204" pitchFamily="34" charset="0"/>
                <a:cs typeface="Arial" panose="020B0604020202020204" pitchFamily="34" charset="0"/>
              </a:rPr>
              <a:t> 2021, NX3GAMES Corp.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8CFC62-8744-4035-B613-3CBDCCE4F465}"/>
              </a:ext>
            </a:extLst>
          </p:cNvPr>
          <p:cNvSpPr/>
          <p:nvPr userDrawn="1"/>
        </p:nvSpPr>
        <p:spPr>
          <a:xfrm>
            <a:off x="696000" y="3985614"/>
            <a:ext cx="10800000" cy="10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0000">
                <a:schemeClr val="bg1">
                  <a:lumMod val="65000"/>
                </a:schemeClr>
              </a:gs>
              <a:gs pos="60000">
                <a:schemeClr val="bg1">
                  <a:lumMod val="6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E32E928-F95A-47D8-9EE0-07BA0166F7F5}"/>
              </a:ext>
            </a:extLst>
          </p:cNvPr>
          <p:cNvSpPr/>
          <p:nvPr userDrawn="1"/>
        </p:nvSpPr>
        <p:spPr>
          <a:xfrm>
            <a:off x="1596000" y="4125485"/>
            <a:ext cx="9000000" cy="7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87703C-236F-42B6-A45A-F037DED9267B}"/>
              </a:ext>
            </a:extLst>
          </p:cNvPr>
          <p:cNvSpPr/>
          <p:nvPr userDrawn="1"/>
        </p:nvSpPr>
        <p:spPr>
          <a:xfrm>
            <a:off x="2496000" y="4229356"/>
            <a:ext cx="7200000" cy="3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0000">
                <a:schemeClr val="bg1">
                  <a:lumMod val="85000"/>
                </a:schemeClr>
              </a:gs>
              <a:gs pos="60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504960-9007-474A-BFE4-A8CE9FAD5467}"/>
              </a:ext>
            </a:extLst>
          </p:cNvPr>
          <p:cNvSpPr/>
          <p:nvPr userDrawn="1"/>
        </p:nvSpPr>
        <p:spPr>
          <a:xfrm>
            <a:off x="1596000" y="3881743"/>
            <a:ext cx="9000000" cy="7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로드나인 | Smilegate">
            <a:extLst>
              <a:ext uri="{FF2B5EF4-FFF2-40B4-BE49-F238E27FC236}">
                <a16:creationId xmlns:a16="http://schemas.microsoft.com/office/drawing/2014/main" id="{3DF65A2A-839B-2239-09B7-78D8D43BAB5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1710785"/>
            <a:ext cx="63246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47BE5C6-0EC7-53F2-2004-5D4688E11D02}"/>
              </a:ext>
            </a:extLst>
          </p:cNvPr>
          <p:cNvSpPr txBox="1">
            <a:spLocks/>
          </p:cNvSpPr>
          <p:nvPr userDrawn="1"/>
        </p:nvSpPr>
        <p:spPr>
          <a:xfrm>
            <a:off x="3334753" y="4363338"/>
            <a:ext cx="5522495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Trade Gothic Inline" panose="020F0502020204030204" pitchFamily="34" charset="0"/>
                <a:ea typeface="+mj-ea"/>
                <a:cs typeface="+mj-cs"/>
              </a:defRPr>
            </a:lvl1pPr>
          </a:lstStyle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텍스트 개체 틀 2">
            <a:extLst>
              <a:ext uri="{FF2B5EF4-FFF2-40B4-BE49-F238E27FC236}">
                <a16:creationId xmlns:a16="http://schemas.microsoft.com/office/drawing/2014/main" id="{7097246B-6F57-6E10-1C8B-41835EDAF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19671"/>
            <a:ext cx="10515600" cy="444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04F9C7-937C-FE37-9983-664B90BD4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00631" y="3254512"/>
            <a:ext cx="990738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5911EEE-3907-4B81-B6D2-F4EF42A199CB}"/>
              </a:ext>
            </a:extLst>
          </p:cNvPr>
          <p:cNvSpPr/>
          <p:nvPr userDrawn="1"/>
        </p:nvSpPr>
        <p:spPr>
          <a:xfrm>
            <a:off x="0" y="370606"/>
            <a:ext cx="12192000" cy="7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055E22-2286-44C3-BF63-55C471B689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75" y="8327"/>
            <a:ext cx="899425" cy="360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887F195-F924-4AB3-94D7-EA2B349B175F}"/>
              </a:ext>
            </a:extLst>
          </p:cNvPr>
          <p:cNvSpPr/>
          <p:nvPr userDrawn="1"/>
        </p:nvSpPr>
        <p:spPr>
          <a:xfrm>
            <a:off x="0" y="465856"/>
            <a:ext cx="12193200" cy="3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lumMod val="7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E4380EED-B0B3-4CAA-97C8-5A4AB756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" y="1711"/>
            <a:ext cx="5522495" cy="360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7A00CBF7-83C2-2308-7FC7-F2CB8D97A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28" y="731291"/>
            <a:ext cx="11720992" cy="5917549"/>
          </a:xfrm>
          <a:prstGeom prst="rect">
            <a:avLst/>
          </a:prstGeom>
        </p:spPr>
        <p:txBody>
          <a:bodyPr>
            <a:normAutofit/>
          </a:bodyPr>
          <a:lstStyle>
            <a:lvl1pPr marL="5143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eriod"/>
              <a:defRPr sz="900"/>
            </a:lvl1pPr>
            <a:lvl2pPr marL="971550" indent="-514350">
              <a:spcBef>
                <a:spcPts val="400"/>
              </a:spcBef>
              <a:spcAft>
                <a:spcPts val="400"/>
              </a:spcAft>
              <a:buFont typeface="+mj-lt"/>
              <a:buAutoNum type="arabicParenR"/>
              <a:defRPr sz="900"/>
            </a:lvl2pPr>
            <a:lvl3pPr marL="1371600" indent="-457200">
              <a:spcBef>
                <a:spcPts val="400"/>
              </a:spcBef>
              <a:spcAft>
                <a:spcPts val="400"/>
              </a:spcAft>
              <a:buFont typeface="+mj-ea"/>
              <a:buAutoNum type="circleNumDbPlain"/>
              <a:defRPr sz="900"/>
            </a:lvl3pPr>
            <a:lvl4pPr marL="1828800" indent="-457200">
              <a:spcBef>
                <a:spcPts val="400"/>
              </a:spcBef>
              <a:spcAft>
                <a:spcPts val="400"/>
              </a:spcAft>
              <a:buFont typeface="+mj-lt"/>
              <a:buAutoNum type="alphaLcPeriod"/>
              <a:defRPr sz="900"/>
            </a:lvl4pPr>
            <a:lvl5pPr marL="2286000" indent="-45720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900"/>
            </a:lvl5pPr>
            <a:lvl6pPr marL="2514600" indent="-228600">
              <a:buFont typeface="맑은 고딕" panose="020B0503020000020004" pitchFamily="50" charset="-127"/>
              <a:buChar char="*"/>
              <a:defRPr sz="9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altLang="ko-KR" dirty="0"/>
          </a:p>
          <a:p>
            <a:pPr lvl="5"/>
            <a:r>
              <a:rPr lang="ko-KR" altLang="en-US" dirty="0"/>
              <a:t>여섯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46810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17F18A-7501-432A-A2B1-A22944493CC3}"/>
              </a:ext>
            </a:extLst>
          </p:cNvPr>
          <p:cNvSpPr txBox="1"/>
          <p:nvPr userDrawn="1"/>
        </p:nvSpPr>
        <p:spPr>
          <a:xfrm>
            <a:off x="4732421" y="38100"/>
            <a:ext cx="272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0" dirty="0">
                <a:solidFill>
                  <a:schemeClr val="bg2">
                    <a:lumMod val="50000"/>
                  </a:schemeClr>
                </a:solidFill>
              </a:rPr>
              <a:t>문서 히스토리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2615DD-4831-4514-8C12-8E13137ECCA2}"/>
              </a:ext>
            </a:extLst>
          </p:cNvPr>
          <p:cNvSpPr/>
          <p:nvPr userDrawn="1"/>
        </p:nvSpPr>
        <p:spPr>
          <a:xfrm>
            <a:off x="696000" y="458360"/>
            <a:ext cx="10800000" cy="72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0000">
                <a:schemeClr val="bg1">
                  <a:lumMod val="75000"/>
                </a:schemeClr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BE650B-7834-4C7B-855F-9ED6CD112CFC}"/>
              </a:ext>
            </a:extLst>
          </p:cNvPr>
          <p:cNvSpPr/>
          <p:nvPr userDrawn="1"/>
        </p:nvSpPr>
        <p:spPr>
          <a:xfrm>
            <a:off x="1596000" y="562231"/>
            <a:ext cx="9000000" cy="3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0000">
                <a:schemeClr val="bg1">
                  <a:lumMod val="85000"/>
                </a:schemeClr>
              </a:gs>
              <a:gs pos="60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71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DDC2DA-798F-30DB-25C6-8F0D130A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4482E4-117D-1AD7-594D-A43F7C4A7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2AA976-96D5-5FDC-DCDD-E3D2BD82A3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5E33A4-B2CB-4AF1-A156-79C5B16BCDAD}" type="datetimeFigureOut">
              <a:rPr lang="ko-KR" altLang="en-US" smtClean="0"/>
              <a:t>2025-05-29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F79450-D865-895E-3C22-43F22D2D85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B55728-C436-D92F-C065-180E36F05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F858FF-4F9B-4F8C-9F95-B8DC1345368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234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952E9E-93BF-63B6-85BE-514860347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5521"/>
            <a:ext cx="10515600" cy="444551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CDN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분할 패치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튜토리얼 제한</a:t>
            </a:r>
          </a:p>
        </p:txBody>
      </p:sp>
    </p:spTree>
    <p:extLst>
      <p:ext uri="{BB962C8B-B14F-4D97-AF65-F5344CB8AC3E}">
        <p14:creationId xmlns:p14="http://schemas.microsoft.com/office/powerpoint/2010/main" val="3369282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7505D-C276-1846-867D-F64B4DBF2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90CBF-E8EE-4B35-4F30-F14203459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 진행 </a:t>
            </a:r>
            <a:r>
              <a:rPr lang="en-US" altLang="ko-KR" dirty="0"/>
              <a:t>(</a:t>
            </a:r>
            <a:r>
              <a:rPr lang="ko-KR" altLang="en-US" dirty="0"/>
              <a:t>데이터 변경 사항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0D042-D3EE-313C-EE10-F5C96FE4E044}"/>
              </a:ext>
            </a:extLst>
          </p:cNvPr>
          <p:cNvSpPr txBox="1"/>
          <p:nvPr/>
        </p:nvSpPr>
        <p:spPr>
          <a:xfrm>
            <a:off x="90791" y="60960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튜토리얼 진행 </a:t>
            </a:r>
            <a:r>
              <a:rPr lang="en-US" altLang="ko-KR" sz="1100" b="1" dirty="0"/>
              <a:t>( </a:t>
            </a:r>
            <a:r>
              <a:rPr lang="ko-KR" altLang="en-US" sz="1100" b="1" dirty="0"/>
              <a:t>데이터 변경사항 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9D643-50F4-CC38-59F5-A33CB92B37C1}"/>
              </a:ext>
            </a:extLst>
          </p:cNvPr>
          <p:cNvSpPr txBox="1"/>
          <p:nvPr/>
        </p:nvSpPr>
        <p:spPr>
          <a:xfrm>
            <a:off x="190230" y="870766"/>
            <a:ext cx="6459166" cy="4649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튜토리얼은</a:t>
            </a:r>
            <a:r>
              <a:rPr lang="en-US" altLang="ko-KR" sz="900" b="1" dirty="0"/>
              <a:t>‘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CDN’ </a:t>
            </a:r>
            <a:r>
              <a:rPr lang="ko-KR" altLang="en-US" sz="900" b="1" dirty="0"/>
              <a:t>분할 패치가 추가 됨에 따라 진행 방식이 변경됩니다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b="1" dirty="0"/>
              <a:t>[</a:t>
            </a:r>
            <a:r>
              <a:rPr lang="ko-KR" altLang="en-US" sz="800" b="1" dirty="0"/>
              <a:t>기존</a:t>
            </a:r>
            <a:r>
              <a:rPr lang="en-US" altLang="ko-KR" sz="800" b="1" dirty="0"/>
              <a:t>] </a:t>
            </a:r>
            <a:br>
              <a:rPr lang="en-US" altLang="ko-KR" sz="800" b="1" dirty="0"/>
            </a:br>
            <a:r>
              <a:rPr lang="en-US" altLang="ko-KR" sz="700" dirty="0"/>
              <a:t>1)</a:t>
            </a:r>
            <a:r>
              <a:rPr lang="ko-KR" altLang="en-US" sz="700" dirty="0"/>
              <a:t> </a:t>
            </a:r>
            <a:r>
              <a:rPr lang="en-US" altLang="ko-KR" sz="700" dirty="0"/>
              <a:t>Quest_Transition 900011 // </a:t>
            </a:r>
            <a:r>
              <a:rPr lang="ko-KR" altLang="en-US" sz="700" dirty="0"/>
              <a:t>마레크 처치</a:t>
            </a:r>
            <a:br>
              <a:rPr lang="en-US" altLang="ko-KR" sz="700" dirty="0"/>
            </a:br>
            <a:r>
              <a:rPr lang="en-US" altLang="ko-KR" sz="700" dirty="0"/>
              <a:t>2) Quest_Transition 900012 // </a:t>
            </a:r>
            <a:r>
              <a:rPr lang="ko-KR" altLang="en-US" sz="700" dirty="0"/>
              <a:t>오브젝트 상호작용</a:t>
            </a:r>
            <a:br>
              <a:rPr lang="en-US" altLang="ko-KR" sz="700" dirty="0"/>
            </a:br>
            <a:r>
              <a:rPr lang="en-US" altLang="ko-KR" sz="700" dirty="0"/>
              <a:t>3) Quest_Transition 900013 // </a:t>
            </a:r>
            <a:r>
              <a:rPr lang="ko-KR" altLang="en-US" sz="700" dirty="0"/>
              <a:t>유바르 대화</a:t>
            </a:r>
            <a:br>
              <a:rPr lang="en-US" altLang="ko-KR" sz="700" dirty="0"/>
            </a:br>
            <a:r>
              <a:rPr lang="en-US" altLang="ko-KR" sz="700" dirty="0"/>
              <a:t>4) Quest_Transition 900014 // </a:t>
            </a:r>
            <a:r>
              <a:rPr lang="ko-KR" altLang="en-US" sz="700" dirty="0"/>
              <a:t>목적지로 이동 </a:t>
            </a:r>
            <a:r>
              <a:rPr lang="en-US" altLang="ko-KR" sz="700" dirty="0"/>
              <a:t>( </a:t>
            </a:r>
            <a:r>
              <a:rPr lang="ko-KR" altLang="en-US" sz="700" dirty="0"/>
              <a:t>디엔 항구로 이동 </a:t>
            </a:r>
            <a:r>
              <a:rPr lang="en-US" altLang="ko-KR" sz="700" dirty="0"/>
              <a:t>)`</a:t>
            </a:r>
            <a:br>
              <a:rPr lang="en-US" altLang="ko-KR" sz="700" dirty="0"/>
            </a:br>
            <a:br>
              <a:rPr lang="en-US" altLang="ko-KR" sz="700" b="1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변경 </a:t>
            </a:r>
            <a:r>
              <a:rPr lang="en-US" altLang="ko-KR" sz="800" b="1" dirty="0"/>
              <a:t>]</a:t>
            </a:r>
            <a:br>
              <a:rPr lang="en-US" altLang="ko-KR" sz="800" b="1" dirty="0"/>
            </a:br>
            <a:r>
              <a:rPr lang="en-US" altLang="ko-KR" sz="700" dirty="0"/>
              <a:t>1)</a:t>
            </a:r>
            <a:r>
              <a:rPr lang="ko-KR" altLang="en-US" sz="700" dirty="0"/>
              <a:t> </a:t>
            </a:r>
            <a:r>
              <a:rPr lang="en-US" altLang="ko-KR" sz="700" dirty="0"/>
              <a:t>Quest_Transition 900011 // </a:t>
            </a:r>
            <a:r>
              <a:rPr lang="ko-KR" altLang="en-US" sz="700" dirty="0"/>
              <a:t>마레크 처치</a:t>
            </a:r>
            <a:br>
              <a:rPr lang="en-US" altLang="ko-KR" sz="700" dirty="0"/>
            </a:br>
            <a:r>
              <a:rPr lang="en-US" altLang="ko-KR" sz="700" dirty="0"/>
              <a:t>2) Quest_Transition 900012 // </a:t>
            </a:r>
            <a:r>
              <a:rPr lang="ko-KR" altLang="en-US" sz="700" dirty="0"/>
              <a:t>오브젝트 상호작용</a:t>
            </a:r>
            <a:br>
              <a:rPr lang="en-US" altLang="ko-KR" sz="700" dirty="0"/>
            </a:br>
            <a:r>
              <a:rPr lang="en-US" altLang="ko-KR" sz="700" dirty="0"/>
              <a:t>3) Quest_Transition 900013 // </a:t>
            </a:r>
            <a:r>
              <a:rPr lang="ko-KR" altLang="en-US" sz="700" dirty="0"/>
              <a:t>유바르 대화</a:t>
            </a:r>
            <a:br>
              <a:rPr lang="en-US" altLang="ko-KR" sz="700" dirty="0"/>
            </a:br>
            <a:r>
              <a:rPr lang="en-US" altLang="ko-KR" sz="700" dirty="0"/>
              <a:t>4) </a:t>
            </a:r>
            <a:r>
              <a:rPr lang="en-US" altLang="ko-KR" sz="700" b="1" dirty="0"/>
              <a:t>Quest_Transition 900014</a:t>
            </a:r>
            <a:r>
              <a:rPr lang="en-US" altLang="ko-KR" sz="700" dirty="0"/>
              <a:t> // </a:t>
            </a:r>
            <a:r>
              <a:rPr lang="ko-KR" altLang="en-US" sz="700" dirty="0"/>
              <a:t>목적지로 이동 </a:t>
            </a:r>
            <a:r>
              <a:rPr lang="en-US" altLang="ko-KR" sz="700" dirty="0"/>
              <a:t>[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변경</a:t>
            </a:r>
            <a:r>
              <a:rPr lang="en-US" altLang="ko-KR" sz="700" b="1" dirty="0"/>
              <a:t>) </a:t>
            </a:r>
            <a:r>
              <a:rPr lang="ko-KR" altLang="en-US" sz="700" dirty="0"/>
              <a:t>수련의 장으로 이동 </a:t>
            </a:r>
            <a:r>
              <a:rPr lang="en-US" altLang="ko-KR" sz="700" dirty="0"/>
              <a:t>]</a:t>
            </a:r>
            <a:br>
              <a:rPr lang="en-US" altLang="ko-KR" sz="700" dirty="0"/>
            </a:br>
            <a:r>
              <a:rPr lang="en-US" altLang="ko-KR" sz="700" dirty="0"/>
              <a:t>5) </a:t>
            </a:r>
            <a:r>
              <a:rPr lang="en-US" altLang="ko-KR" sz="700" b="1" dirty="0"/>
              <a:t>Quest_Transition </a:t>
            </a:r>
            <a:r>
              <a:rPr lang="en-US" altLang="ko-KR" sz="700" b="1" dirty="0">
                <a:solidFill>
                  <a:srgbClr val="FF0000"/>
                </a:solidFill>
              </a:rPr>
              <a:t>1900015</a:t>
            </a:r>
            <a:r>
              <a:rPr lang="en-US" altLang="ko-KR" sz="700" dirty="0"/>
              <a:t> // </a:t>
            </a:r>
            <a:r>
              <a:rPr lang="ko-KR" altLang="en-US" sz="700" dirty="0"/>
              <a:t>목적지로 이동 </a:t>
            </a:r>
            <a:r>
              <a:rPr lang="en-US" altLang="ko-KR" sz="700" dirty="0"/>
              <a:t>[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신규</a:t>
            </a:r>
            <a:r>
              <a:rPr lang="en-US" altLang="ko-KR" sz="700" b="1" dirty="0"/>
              <a:t>)</a:t>
            </a:r>
            <a:r>
              <a:rPr lang="en-US" altLang="ko-KR" sz="700" dirty="0"/>
              <a:t> </a:t>
            </a:r>
            <a:r>
              <a:rPr lang="ko-KR" altLang="en-US" sz="700" dirty="0"/>
              <a:t>데이터</a:t>
            </a:r>
            <a:r>
              <a:rPr lang="en-US" altLang="ko-KR" sz="700" dirty="0"/>
              <a:t> </a:t>
            </a:r>
            <a:r>
              <a:rPr lang="ko-KR" altLang="en-US" sz="700" dirty="0"/>
              <a:t>다운로드 완료 </a:t>
            </a:r>
            <a:r>
              <a:rPr lang="en-US" altLang="ko-KR" sz="700" dirty="0"/>
              <a:t>]</a:t>
            </a:r>
            <a:br>
              <a:rPr lang="en-US" altLang="ko-KR" sz="700" dirty="0"/>
            </a:br>
            <a:r>
              <a:rPr lang="en-US" altLang="ko-KR" sz="700" b="1" dirty="0"/>
              <a:t>5) Quest_Transition </a:t>
            </a:r>
            <a:r>
              <a:rPr lang="en-US" altLang="ko-KR" sz="700" b="1" dirty="0">
                <a:solidFill>
                  <a:srgbClr val="FF0000"/>
                </a:solidFill>
              </a:rPr>
              <a:t>1900016</a:t>
            </a:r>
            <a:r>
              <a:rPr lang="en-US" altLang="ko-KR" sz="700" dirty="0"/>
              <a:t> // </a:t>
            </a:r>
            <a:r>
              <a:rPr lang="ko-KR" altLang="en-US" sz="700" dirty="0"/>
              <a:t>목적지로 이동 </a:t>
            </a:r>
            <a:r>
              <a:rPr lang="en-US" altLang="ko-KR" sz="700" dirty="0"/>
              <a:t>[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신규</a:t>
            </a:r>
            <a:r>
              <a:rPr lang="en-US" altLang="ko-KR" sz="700" b="1" dirty="0"/>
              <a:t>)</a:t>
            </a:r>
            <a:r>
              <a:rPr lang="en-US" altLang="ko-KR" sz="700" dirty="0"/>
              <a:t> </a:t>
            </a:r>
            <a:r>
              <a:rPr lang="ko-KR" altLang="en-US" sz="700" dirty="0"/>
              <a:t>디엔 항구로 이동 </a:t>
            </a:r>
            <a:r>
              <a:rPr lang="en-US" altLang="ko-KR" sz="700" dirty="0"/>
              <a:t>]</a:t>
            </a:r>
            <a:br>
              <a:rPr lang="en-US" altLang="ko-KR" sz="700" dirty="0"/>
            </a:br>
            <a:r>
              <a:rPr lang="en-US" altLang="ko-KR" sz="600" dirty="0"/>
              <a:t>     </a:t>
            </a:r>
            <a:r>
              <a:rPr lang="ko-KR" altLang="en-US" sz="600" dirty="0"/>
              <a:t>→</a:t>
            </a:r>
            <a:r>
              <a:rPr lang="en-US" altLang="ko-KR" sz="600" dirty="0"/>
              <a:t> ‘</a:t>
            </a:r>
            <a:r>
              <a:rPr lang="ko-KR" altLang="en-US" sz="600" dirty="0"/>
              <a:t>게임 데이터 </a:t>
            </a:r>
            <a:r>
              <a:rPr lang="en-US" altLang="ko-KR" sz="600" dirty="0"/>
              <a:t>CDN’ </a:t>
            </a:r>
            <a:r>
              <a:rPr lang="ko-KR" altLang="en-US" sz="600" dirty="0"/>
              <a:t>다운로드의 완료 여부를 체크하는 타입이 필요</a:t>
            </a:r>
            <a:br>
              <a:rPr lang="en-US" altLang="ko-KR" sz="700" dirty="0"/>
            </a:br>
            <a:endParaRPr lang="en-US" altLang="ko-KR" sz="7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‘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CDN’</a:t>
            </a:r>
            <a:r>
              <a:rPr lang="ko-KR" altLang="en-US" sz="900" b="1" dirty="0"/>
              <a:t>을 모두 받지 않으면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튜토리얼이 완료될 수 없습니다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dirty="0"/>
              <a:t>※</a:t>
            </a:r>
            <a:r>
              <a:rPr lang="ko-KR" altLang="en-US" sz="800" dirty="0"/>
              <a:t> 퀘스트 완료 조건</a:t>
            </a:r>
            <a:r>
              <a:rPr lang="en-US" altLang="ko-KR" sz="800" dirty="0"/>
              <a:t>(</a:t>
            </a:r>
            <a:r>
              <a:rPr lang="en-US" altLang="ko-KR" sz="800" dirty="0" err="1"/>
              <a:t>Quest_Condition</a:t>
            </a:r>
            <a:r>
              <a:rPr lang="en-US" altLang="ko-KR" sz="800" dirty="0"/>
              <a:t>)</a:t>
            </a:r>
            <a:r>
              <a:rPr lang="ko-KR" altLang="en-US" sz="800" dirty="0"/>
              <a:t>으로 </a:t>
            </a:r>
            <a:r>
              <a:rPr lang="en-US" altLang="ko-KR" sz="800" dirty="0"/>
              <a:t>‘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 – </a:t>
            </a:r>
            <a:r>
              <a:rPr lang="ko-KR" altLang="en-US" sz="800" dirty="0"/>
              <a:t>다운로드 완료 조건</a:t>
            </a:r>
            <a:r>
              <a:rPr lang="en-US" altLang="ko-KR" sz="800" dirty="0"/>
              <a:t>‘ </a:t>
            </a:r>
            <a:r>
              <a:rPr lang="ko-KR" altLang="en-US" sz="800" dirty="0"/>
              <a:t>추가 예정</a:t>
            </a:r>
            <a:r>
              <a:rPr lang="en-US" altLang="ko-KR" sz="800" dirty="0"/>
              <a:t>.</a:t>
            </a: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800" b="1" dirty="0"/>
              <a:t>‘</a:t>
            </a:r>
            <a:r>
              <a:rPr lang="ko-KR" altLang="en-US" sz="900" b="1" dirty="0">
                <a:solidFill>
                  <a:srgbClr val="FF0000"/>
                </a:solidFill>
              </a:rPr>
              <a:t>튜토리얼 완료를 위한 퀘스트 완료 조건 타입이 추가됩니다</a:t>
            </a:r>
            <a:r>
              <a:rPr lang="en-US" altLang="ko-KR" sz="900" b="1" dirty="0">
                <a:solidFill>
                  <a:srgbClr val="FF0000"/>
                </a:solidFill>
              </a:rPr>
              <a:t>.</a:t>
            </a:r>
            <a:br>
              <a:rPr lang="en-US" altLang="ko-KR" sz="900" b="1" dirty="0">
                <a:solidFill>
                  <a:srgbClr val="FF0000"/>
                </a:solidFill>
              </a:rPr>
            </a:br>
            <a:r>
              <a:rPr lang="ko-KR" altLang="en-US" sz="800" dirty="0"/>
              <a:t>＃ </a:t>
            </a:r>
            <a:r>
              <a:rPr lang="en-US" altLang="ko-KR" sz="800" dirty="0" err="1"/>
              <a:t>Quest_Condition</a:t>
            </a:r>
            <a:r>
              <a:rPr lang="en-US" altLang="ko-KR" sz="800" dirty="0"/>
              <a:t> :: </a:t>
            </a:r>
            <a:r>
              <a:rPr lang="en-US" altLang="ko-KR" sz="800" b="1" dirty="0" err="1"/>
              <a:t>T_Condition</a:t>
            </a:r>
            <a:r>
              <a:rPr lang="en-US" altLang="ko-KR" sz="800" b="1" dirty="0"/>
              <a:t>(</a:t>
            </a:r>
            <a:r>
              <a:rPr lang="en-US" altLang="ko-KR" sz="800" b="1" dirty="0">
                <a:solidFill>
                  <a:srgbClr val="FF0000"/>
                </a:solidFill>
              </a:rPr>
              <a:t>1001</a:t>
            </a:r>
            <a:r>
              <a:rPr lang="en-US" altLang="ko-KR" sz="800" b="1" dirty="0"/>
              <a:t>)</a:t>
            </a:r>
            <a:r>
              <a:rPr lang="en-US" altLang="ko-KR" sz="800" dirty="0"/>
              <a:t> // 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 </a:t>
            </a:r>
            <a:r>
              <a:rPr lang="ko-KR" altLang="en-US" sz="800" dirty="0"/>
              <a:t>다운로드 완료 </a:t>
            </a:r>
            <a:r>
              <a:rPr lang="en-US" altLang="ko-KR" sz="800" dirty="0"/>
              <a:t>Check (</a:t>
            </a:r>
            <a:r>
              <a:rPr lang="ko-KR" altLang="en-US" sz="800" dirty="0"/>
              <a:t>신규 타입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ko-KR" altLang="en-US" sz="800" dirty="0"/>
              <a:t>→ </a:t>
            </a:r>
            <a:r>
              <a:rPr lang="en-US" altLang="ko-KR" sz="800" dirty="0"/>
              <a:t>( </a:t>
            </a:r>
            <a:r>
              <a:rPr lang="ko-KR" altLang="en-US" sz="800" dirty="0"/>
              <a:t>기존 퀘스트 완료의 조건은 </a:t>
            </a:r>
            <a:r>
              <a:rPr lang="en-US" altLang="ko-KR" sz="800" dirty="0"/>
              <a:t>‘</a:t>
            </a:r>
            <a:r>
              <a:rPr lang="en-US" altLang="ko-KR" sz="800" dirty="0" err="1"/>
              <a:t>T_Condition</a:t>
            </a:r>
            <a:r>
              <a:rPr lang="en-US" altLang="ko-KR" sz="800" dirty="0"/>
              <a:t>’</a:t>
            </a:r>
            <a:r>
              <a:rPr lang="ko-KR" altLang="en-US" sz="800" dirty="0"/>
              <a:t>을 이용하고 있음</a:t>
            </a:r>
            <a:r>
              <a:rPr lang="en-US" altLang="ko-KR" sz="800" dirty="0"/>
              <a:t>. )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ko-KR" altLang="en-US" sz="800" dirty="0"/>
              <a:t>→ </a:t>
            </a:r>
            <a:r>
              <a:rPr lang="en-US" altLang="ko-KR" sz="800" dirty="0"/>
              <a:t>( </a:t>
            </a:r>
            <a:r>
              <a:rPr lang="ko-KR" altLang="en-US" sz="800" dirty="0"/>
              <a:t>캐릭터가 </a:t>
            </a:r>
            <a:r>
              <a:rPr lang="ko-KR" altLang="en-US" sz="800" b="1" dirty="0"/>
              <a:t>게임 접속 시</a:t>
            </a:r>
            <a:r>
              <a:rPr lang="en-US" altLang="ko-KR" sz="800" dirty="0"/>
              <a:t>, </a:t>
            </a:r>
            <a:r>
              <a:rPr lang="ko-KR" altLang="en-US" sz="800" dirty="0"/>
              <a:t>클라이언트에서 완료여부를 판단하고 서버에 전달 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ko-KR" altLang="en-US" sz="800" dirty="0"/>
              <a:t>→ </a:t>
            </a:r>
            <a:r>
              <a:rPr lang="en-US" altLang="ko-KR" sz="800" dirty="0"/>
              <a:t>( </a:t>
            </a:r>
            <a:r>
              <a:rPr lang="ko-KR" altLang="en-US" sz="800" dirty="0"/>
              <a:t>서버는 </a:t>
            </a:r>
            <a:r>
              <a:rPr lang="ko-KR" altLang="en-US" sz="800" dirty="0" err="1"/>
              <a:t>클라에서</a:t>
            </a:r>
            <a:r>
              <a:rPr lang="ko-KR" altLang="en-US" sz="800" dirty="0"/>
              <a:t> 전달 받은 후</a:t>
            </a:r>
            <a:r>
              <a:rPr lang="en-US" altLang="ko-KR" sz="800" dirty="0"/>
              <a:t>, </a:t>
            </a:r>
            <a:r>
              <a:rPr lang="en-US" altLang="ko-KR" sz="800" dirty="0" err="1"/>
              <a:t>Quest_Condition</a:t>
            </a:r>
            <a:r>
              <a:rPr lang="en-US" altLang="ko-KR" sz="800" dirty="0"/>
              <a:t> </a:t>
            </a:r>
            <a:r>
              <a:rPr lang="ko-KR" altLang="en-US" sz="800" dirty="0"/>
              <a:t>완료 처리</a:t>
            </a:r>
            <a:r>
              <a:rPr lang="en-US" altLang="ko-KR" sz="800" dirty="0"/>
              <a:t>. )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401857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A1294-5BA6-D165-9A0C-1B44F6325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0B3266-B81C-D56B-52C1-240E850F9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5521"/>
            <a:ext cx="10515600" cy="444551"/>
          </a:xfrm>
        </p:spPr>
        <p:txBody>
          <a:bodyPr>
            <a:normAutofit/>
          </a:bodyPr>
          <a:lstStyle/>
          <a:p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CDN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다운로드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텍스처 퀄리티 선택</a:t>
            </a:r>
          </a:p>
        </p:txBody>
      </p:sp>
    </p:spTree>
    <p:extLst>
      <p:ext uri="{BB962C8B-B14F-4D97-AF65-F5344CB8AC3E}">
        <p14:creationId xmlns:p14="http://schemas.microsoft.com/office/powerpoint/2010/main" val="269992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9684AE8E-C71B-ED0D-67FE-D65DE12E01A0}"/>
              </a:ext>
            </a:extLst>
          </p:cNvPr>
          <p:cNvSpPr/>
          <p:nvPr/>
        </p:nvSpPr>
        <p:spPr>
          <a:xfrm>
            <a:off x="90791" y="1998202"/>
            <a:ext cx="7522859" cy="306909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052A5A-FECF-F73B-63A6-BA4CA8839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선택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EB1AF-4125-9682-76AE-3455964F7DAA}"/>
              </a:ext>
            </a:extLst>
          </p:cNvPr>
          <p:cNvSpPr txBox="1"/>
          <p:nvPr/>
        </p:nvSpPr>
        <p:spPr>
          <a:xfrm>
            <a:off x="90791" y="60960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다운로드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텍스처 퀄리티 선택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9449AD-B863-2548-A120-ECC41E81E809}"/>
              </a:ext>
            </a:extLst>
          </p:cNvPr>
          <p:cNvSpPr txBox="1"/>
          <p:nvPr/>
        </p:nvSpPr>
        <p:spPr>
          <a:xfrm>
            <a:off x="190230" y="870766"/>
            <a:ext cx="7036070" cy="551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CDN </a:t>
            </a:r>
            <a:r>
              <a:rPr lang="ko-KR" altLang="en-US" sz="900" b="1" dirty="0"/>
              <a:t>다운로드 단계에서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다운받을 텍스처를 선택해서 진행할 수 있도록 단계를 추가합니다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※ [ page.10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설치 가능 용량 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]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에 대한 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Check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는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텍스처를 선택한 이후에 진행합니다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텍스처는 </a:t>
            </a:r>
            <a:r>
              <a:rPr lang="en-US" altLang="ko-KR" sz="900" b="1" dirty="0"/>
              <a:t>[ </a:t>
            </a:r>
            <a:r>
              <a:rPr lang="ko-KR" altLang="en-US" sz="900" b="1" dirty="0"/>
              <a:t>고해상도 </a:t>
            </a:r>
            <a:r>
              <a:rPr lang="en-US" altLang="ko-KR" sz="900" b="1" dirty="0"/>
              <a:t>/ </a:t>
            </a:r>
            <a:r>
              <a:rPr lang="ko-KR" altLang="en-US" sz="900" b="1" dirty="0"/>
              <a:t>저해상도 </a:t>
            </a:r>
            <a:r>
              <a:rPr lang="en-US" altLang="ko-KR" sz="900" b="1" dirty="0"/>
              <a:t>] 2</a:t>
            </a:r>
            <a:r>
              <a:rPr lang="ko-KR" altLang="en-US" sz="900" b="1" dirty="0"/>
              <a:t>개로 구분되며</a:t>
            </a:r>
            <a:r>
              <a:rPr lang="en-US" altLang="ko-KR" sz="900" b="1" dirty="0"/>
              <a:t>, CDN </a:t>
            </a:r>
            <a:r>
              <a:rPr lang="ko-KR" altLang="en-US" sz="900" b="1" dirty="0"/>
              <a:t>다운로드 전단계에서 선택 팝업이 노출됩니다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▶ </a:t>
            </a:r>
            <a:r>
              <a:rPr lang="en-US" altLang="ko-KR" sz="800" dirty="0"/>
              <a:t>CDN </a:t>
            </a:r>
            <a:r>
              <a:rPr lang="ko-KR" altLang="en-US" sz="800" dirty="0"/>
              <a:t>다운로드를 위해서</a:t>
            </a:r>
            <a:r>
              <a:rPr lang="en-US" altLang="ko-KR" sz="800" dirty="0"/>
              <a:t>, </a:t>
            </a:r>
            <a:r>
              <a:rPr lang="ko-KR" altLang="en-US" sz="800" dirty="0"/>
              <a:t>텍스처를 반드시 선택해야 합니다</a:t>
            </a:r>
            <a:r>
              <a:rPr lang="en-US" altLang="ko-KR" sz="800" dirty="0"/>
              <a:t>.</a:t>
            </a:r>
            <a:br>
              <a:rPr lang="en-US" altLang="ko-KR" sz="900" b="1" dirty="0"/>
            </a:b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1143000" lvl="2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CDN </a:t>
            </a:r>
            <a:r>
              <a:rPr lang="ko-KR" altLang="en-US" sz="900" b="1" dirty="0"/>
              <a:t>다운로드를 진행하는 상황에서 재접속을 진행한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텍스처 선택 단계는 생략합니다</a:t>
            </a:r>
            <a:r>
              <a:rPr lang="en-US" altLang="ko-KR" sz="900" b="1" dirty="0"/>
              <a:t>. ( </a:t>
            </a:r>
            <a:r>
              <a:rPr lang="ko-KR" altLang="en-US" sz="900" b="1" dirty="0"/>
              <a:t>선택했던 텍스처로 이어 받습니다</a:t>
            </a:r>
            <a:r>
              <a:rPr lang="en-US" altLang="ko-KR" sz="900" b="1" dirty="0"/>
              <a:t>. )</a:t>
            </a:r>
            <a:br>
              <a:rPr lang="en-US" altLang="ko-KR" sz="900" b="1" dirty="0"/>
            </a:br>
            <a:r>
              <a:rPr lang="ko-KR" altLang="en-US" sz="800" dirty="0"/>
              <a:t>▶ </a:t>
            </a:r>
            <a:r>
              <a:rPr lang="ko-KR" altLang="en-US" sz="800" dirty="0">
                <a:solidFill>
                  <a:srgbClr val="FF0000"/>
                </a:solidFill>
              </a:rPr>
              <a:t>저장공간 부족으로 </a:t>
            </a:r>
            <a:r>
              <a:rPr lang="en-US" altLang="ko-KR" sz="800" dirty="0">
                <a:solidFill>
                  <a:srgbClr val="FF0000"/>
                </a:solidFill>
              </a:rPr>
              <a:t>CDN </a:t>
            </a:r>
            <a:r>
              <a:rPr lang="ko-KR" altLang="en-US" sz="800" dirty="0">
                <a:solidFill>
                  <a:srgbClr val="FF0000"/>
                </a:solidFill>
              </a:rPr>
              <a:t>다운로드 받기 전</a:t>
            </a:r>
            <a:r>
              <a:rPr lang="ko-KR" altLang="en-US" sz="800" dirty="0"/>
              <a:t>에 게임이 종료되어 </a:t>
            </a:r>
            <a:r>
              <a:rPr lang="ko-KR" altLang="en-US" sz="800" dirty="0">
                <a:solidFill>
                  <a:srgbClr val="FF0000"/>
                </a:solidFill>
              </a:rPr>
              <a:t>재접속을 진행</a:t>
            </a:r>
            <a:r>
              <a:rPr lang="ko-KR" altLang="en-US" sz="800" dirty="0"/>
              <a:t>한 경우</a:t>
            </a:r>
            <a:r>
              <a:rPr lang="en-US" altLang="ko-KR" sz="800" dirty="0"/>
              <a:t>, </a:t>
            </a:r>
            <a:r>
              <a:rPr lang="ko-KR" altLang="en-US" sz="800" dirty="0">
                <a:solidFill>
                  <a:srgbClr val="FF0000"/>
                </a:solidFill>
              </a:rPr>
              <a:t>텍스처 선택 단계부터 시작</a:t>
            </a:r>
            <a:r>
              <a:rPr lang="ko-KR" altLang="en-US" sz="800" dirty="0"/>
              <a:t>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▶ 텍스처를 변경하지 않는 한</a:t>
            </a:r>
            <a:r>
              <a:rPr lang="en-US" altLang="ko-KR" sz="800" dirty="0"/>
              <a:t>, </a:t>
            </a:r>
            <a:r>
              <a:rPr lang="ko-KR" altLang="en-US" sz="800" dirty="0"/>
              <a:t>마지막으로 선택한 텍스처를 이후 </a:t>
            </a:r>
            <a:r>
              <a:rPr lang="en-US" altLang="ko-KR" sz="800" dirty="0"/>
              <a:t>CDN </a:t>
            </a:r>
            <a:r>
              <a:rPr lang="ko-KR" altLang="en-US" sz="800" dirty="0"/>
              <a:t>패치 때 자동으로 선택합니다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i="0" dirty="0" err="1">
                <a:solidFill>
                  <a:srgbClr val="1D1C1D"/>
                </a:solidFill>
                <a:effectLst/>
                <a:latin typeface="NotoSansKR"/>
              </a:rPr>
              <a:t>저사양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 퀄리티 대상 기기들은 별도 문의</a:t>
            </a: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/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선택권 없이 </a:t>
            </a:r>
            <a:r>
              <a:rPr lang="ko-KR" altLang="en-US" sz="900" b="1" i="0" dirty="0" err="1">
                <a:solidFill>
                  <a:srgbClr val="1D1C1D"/>
                </a:solidFill>
                <a:effectLst/>
                <a:latin typeface="NotoSansKR"/>
              </a:rPr>
              <a:t>저사양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 리소스 다운로드 시작</a:t>
            </a:r>
            <a:endParaRPr lang="en-US" altLang="ko-KR" sz="800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5F62B8-07D5-EBFA-22C4-0A676227300D}"/>
              </a:ext>
            </a:extLst>
          </p:cNvPr>
          <p:cNvSpPr/>
          <p:nvPr/>
        </p:nvSpPr>
        <p:spPr>
          <a:xfrm>
            <a:off x="2371332" y="2545356"/>
            <a:ext cx="26035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03DBD8-04DA-0B0E-99E5-D6C1CE8C934E}"/>
              </a:ext>
            </a:extLst>
          </p:cNvPr>
          <p:cNvSpPr/>
          <p:nvPr/>
        </p:nvSpPr>
        <p:spPr>
          <a:xfrm>
            <a:off x="2371332" y="2773955"/>
            <a:ext cx="2603500" cy="1683745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04CA66-CC93-32EF-02D8-BC987B1FCDC2}"/>
              </a:ext>
            </a:extLst>
          </p:cNvPr>
          <p:cNvSpPr/>
          <p:nvPr/>
        </p:nvSpPr>
        <p:spPr>
          <a:xfrm>
            <a:off x="3253982" y="4144235"/>
            <a:ext cx="8382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EBA69B-14A1-8688-783D-713EA0DC2709}"/>
              </a:ext>
            </a:extLst>
          </p:cNvPr>
          <p:cNvSpPr txBox="1"/>
          <p:nvPr/>
        </p:nvSpPr>
        <p:spPr>
          <a:xfrm>
            <a:off x="2460232" y="2831194"/>
            <a:ext cx="2425700" cy="22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다운로드 받을 텍스처를 선택합니다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1B62C-4318-65F3-E209-E2AC86C50B9E}"/>
              </a:ext>
            </a:extLst>
          </p:cNvPr>
          <p:cNvSpPr txBox="1"/>
          <p:nvPr/>
        </p:nvSpPr>
        <p:spPr>
          <a:xfrm>
            <a:off x="3336532" y="4160109"/>
            <a:ext cx="67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37C59E-FAC4-D4FF-2F94-0000A26261E7}"/>
              </a:ext>
            </a:extLst>
          </p:cNvPr>
          <p:cNvSpPr/>
          <p:nvPr/>
        </p:nvSpPr>
        <p:spPr>
          <a:xfrm>
            <a:off x="2428482" y="3136900"/>
            <a:ext cx="1219366" cy="871998"/>
          </a:xfrm>
          <a:prstGeom prst="rect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B848948-016B-93FB-B8BA-5C294C2E1FE8}"/>
              </a:ext>
            </a:extLst>
          </p:cNvPr>
          <p:cNvSpPr/>
          <p:nvPr/>
        </p:nvSpPr>
        <p:spPr>
          <a:xfrm>
            <a:off x="3253982" y="4131385"/>
            <a:ext cx="851235" cy="248162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D3830D-A1C7-ACD5-C40A-767C7711A13D}"/>
              </a:ext>
            </a:extLst>
          </p:cNvPr>
          <p:cNvGrpSpPr/>
          <p:nvPr/>
        </p:nvGrpSpPr>
        <p:grpSpPr>
          <a:xfrm>
            <a:off x="3949955" y="4267831"/>
            <a:ext cx="284453" cy="312258"/>
            <a:chOff x="6664860" y="2565997"/>
            <a:chExt cx="332505" cy="365007"/>
          </a:xfrm>
        </p:grpSpPr>
        <p:sp>
          <p:nvSpPr>
            <p:cNvPr id="20" name="폭발 1 17">
              <a:extLst>
                <a:ext uri="{FF2B5EF4-FFF2-40B4-BE49-F238E27FC236}">
                  <a16:creationId xmlns:a16="http://schemas.microsoft.com/office/drawing/2014/main" id="{323BF96D-BFDD-53C5-1DBC-8D9532BC2CF3}"/>
                </a:ext>
              </a:extLst>
            </p:cNvPr>
            <p:cNvSpPr/>
            <p:nvPr/>
          </p:nvSpPr>
          <p:spPr>
            <a:xfrm>
              <a:off x="6665683" y="2565997"/>
              <a:ext cx="121947" cy="121947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 descr="Free vector graphic: Finger, Indication, Cursor, Hand - Free &lt;strong&gt;Image&lt;/strong&gt; on ...">
              <a:extLst>
                <a:ext uri="{FF2B5EF4-FFF2-40B4-BE49-F238E27FC236}">
                  <a16:creationId xmlns:a16="http://schemas.microsoft.com/office/drawing/2014/main" id="{C005D229-3081-7C99-F57D-232F27371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36" t="15668" b="15666"/>
            <a:stretch/>
          </p:blipFill>
          <p:spPr>
            <a:xfrm>
              <a:off x="6664860" y="2580431"/>
              <a:ext cx="332505" cy="350573"/>
            </a:xfrm>
            <a:prstGeom prst="rect">
              <a:avLst/>
            </a:prstGeom>
          </p:spPr>
        </p:pic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511D44C7-6DDE-EBCB-7CE4-F8CBCF5582B5}"/>
              </a:ext>
            </a:extLst>
          </p:cNvPr>
          <p:cNvSpPr/>
          <p:nvPr/>
        </p:nvSpPr>
        <p:spPr>
          <a:xfrm>
            <a:off x="4098531" y="4455234"/>
            <a:ext cx="159262" cy="159262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C05C771-66C0-E035-7ECF-FCD37D45AD34}"/>
              </a:ext>
            </a:extLst>
          </p:cNvPr>
          <p:cNvCxnSpPr>
            <a:cxnSpLocks/>
            <a:stCxn id="22" idx="2"/>
            <a:endCxn id="31" idx="1"/>
          </p:cNvCxnSpPr>
          <p:nvPr/>
        </p:nvCxnSpPr>
        <p:spPr>
          <a:xfrm rot="5400000" flipH="1" flipV="1">
            <a:off x="4270721" y="2819263"/>
            <a:ext cx="969162" cy="2151405"/>
          </a:xfrm>
          <a:prstGeom prst="bentConnector4">
            <a:avLst>
              <a:gd name="adj1" fmla="val -45864"/>
              <a:gd name="adj2" fmla="val 78782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1B5EBF-B744-9CE2-0D0D-12A57DFA6CEA}"/>
              </a:ext>
            </a:extLst>
          </p:cNvPr>
          <p:cNvSpPr/>
          <p:nvPr/>
        </p:nvSpPr>
        <p:spPr>
          <a:xfrm>
            <a:off x="5831005" y="3136900"/>
            <a:ext cx="1472866" cy="546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선택한 텍스처 기준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CDN </a:t>
            </a:r>
            <a:r>
              <a:rPr lang="ko-KR" altLang="en-US" sz="1100" b="1" dirty="0"/>
              <a:t>다운로드 시작</a:t>
            </a:r>
            <a:endParaRPr lang="en-US" altLang="ko-KR" sz="11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58B32B-715A-FC5D-C27F-263A683A0CFD}"/>
              </a:ext>
            </a:extLst>
          </p:cNvPr>
          <p:cNvCxnSpPr>
            <a:cxnSpLocks/>
            <a:stCxn id="64" idx="2"/>
            <a:endCxn id="36" idx="0"/>
          </p:cNvCxnSpPr>
          <p:nvPr/>
        </p:nvCxnSpPr>
        <p:spPr>
          <a:xfrm>
            <a:off x="1029075" y="3288215"/>
            <a:ext cx="0" cy="439078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C966FB1-DE8E-A9AF-E53F-48689355AB6D}"/>
              </a:ext>
            </a:extLst>
          </p:cNvPr>
          <p:cNvSpPr/>
          <p:nvPr/>
        </p:nvSpPr>
        <p:spPr>
          <a:xfrm>
            <a:off x="514725" y="3727293"/>
            <a:ext cx="1028700" cy="54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저장공간 부족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Popup</a:t>
            </a:r>
            <a:endParaRPr lang="ko-KR" altLang="en-US" sz="11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064596-286A-C6E7-9EE2-0C03C584FA65}"/>
              </a:ext>
            </a:extLst>
          </p:cNvPr>
          <p:cNvSpPr txBox="1"/>
          <p:nvPr/>
        </p:nvSpPr>
        <p:spPr>
          <a:xfrm>
            <a:off x="985794" y="3371168"/>
            <a:ext cx="184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N</a:t>
            </a:r>
            <a:endParaRPr lang="ko-KR" alt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2CFF6A1-34D2-360B-DEDC-7D2C3CD6BFD2}"/>
              </a:ext>
            </a:extLst>
          </p:cNvPr>
          <p:cNvSpPr txBox="1"/>
          <p:nvPr/>
        </p:nvSpPr>
        <p:spPr>
          <a:xfrm>
            <a:off x="90791" y="2044700"/>
            <a:ext cx="31314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♠ 텍스처 선택 팝업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C6824-1128-516B-7684-6E6167795F7C}"/>
              </a:ext>
            </a:extLst>
          </p:cNvPr>
          <p:cNvSpPr txBox="1"/>
          <p:nvPr/>
        </p:nvSpPr>
        <p:spPr>
          <a:xfrm>
            <a:off x="2500147" y="3637555"/>
            <a:ext cx="1009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[ </a:t>
            </a:r>
            <a:r>
              <a:rPr lang="ko-KR" altLang="en-US" sz="700" b="1" dirty="0">
                <a:solidFill>
                  <a:schemeClr val="bg1"/>
                </a:solidFill>
              </a:rPr>
              <a:t>예상 소요 시간 </a:t>
            </a:r>
            <a:r>
              <a:rPr lang="en-US" altLang="ko-KR" sz="700" b="1" dirty="0">
                <a:solidFill>
                  <a:schemeClr val="bg1"/>
                </a:solidFill>
              </a:rPr>
              <a:t>]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B3E02218-6715-B476-F1DC-C0705C933D0B}"/>
              </a:ext>
            </a:extLst>
          </p:cNvPr>
          <p:cNvCxnSpPr>
            <a:cxnSpLocks/>
          </p:cNvCxnSpPr>
          <p:nvPr/>
        </p:nvCxnSpPr>
        <p:spPr>
          <a:xfrm>
            <a:off x="2447867" y="3620665"/>
            <a:ext cx="1203668" cy="373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F4C33E3-5185-8CDA-4736-B311A7A74F1F}"/>
              </a:ext>
            </a:extLst>
          </p:cNvPr>
          <p:cNvSpPr txBox="1"/>
          <p:nvPr/>
        </p:nvSpPr>
        <p:spPr>
          <a:xfrm>
            <a:off x="2375618" y="3204483"/>
            <a:ext cx="13103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그래픽 품질 최적화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추천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br>
              <a:rPr lang="en-US" altLang="ko-KR" sz="800" dirty="0">
                <a:solidFill>
                  <a:schemeClr val="bg1"/>
                </a:solidFill>
              </a:rPr>
            </a:br>
            <a:r>
              <a:rPr lang="en-US" altLang="ko-KR" sz="800" dirty="0">
                <a:solidFill>
                  <a:schemeClr val="bg1"/>
                </a:solidFill>
              </a:rPr>
              <a:t>[ 6.1gb ]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CB63AF-C3EC-32B7-6D22-A70FF3DCC169}"/>
              </a:ext>
            </a:extLst>
          </p:cNvPr>
          <p:cNvSpPr txBox="1"/>
          <p:nvPr/>
        </p:nvSpPr>
        <p:spPr>
          <a:xfrm>
            <a:off x="2500147" y="3783605"/>
            <a:ext cx="1009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약 </a:t>
            </a:r>
            <a:r>
              <a:rPr lang="en-US" altLang="ko-KR" sz="700" b="1" dirty="0">
                <a:solidFill>
                  <a:schemeClr val="bg1"/>
                </a:solidFill>
              </a:rPr>
              <a:t>{0}</a:t>
            </a:r>
            <a:r>
              <a:rPr lang="ko-KR" altLang="en-US" sz="700" b="1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A27354E-77F7-F793-61FA-A126B0B12243}"/>
              </a:ext>
            </a:extLst>
          </p:cNvPr>
          <p:cNvSpPr/>
          <p:nvPr/>
        </p:nvSpPr>
        <p:spPr>
          <a:xfrm>
            <a:off x="3704832" y="3136900"/>
            <a:ext cx="1219366" cy="871998"/>
          </a:xfrm>
          <a:prstGeom prst="rect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/>
          </a:p>
          <a:p>
            <a:pPr algn="ctr"/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A9ED6-DD00-48B6-6725-3FD8EE9FD723}"/>
              </a:ext>
            </a:extLst>
          </p:cNvPr>
          <p:cNvSpPr txBox="1"/>
          <p:nvPr/>
        </p:nvSpPr>
        <p:spPr>
          <a:xfrm>
            <a:off x="3776497" y="3637555"/>
            <a:ext cx="1009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[ </a:t>
            </a:r>
            <a:r>
              <a:rPr lang="ko-KR" altLang="en-US" sz="700" b="1" dirty="0">
                <a:solidFill>
                  <a:schemeClr val="bg1"/>
                </a:solidFill>
              </a:rPr>
              <a:t>예상 소요 시간 </a:t>
            </a:r>
            <a:r>
              <a:rPr lang="en-US" altLang="ko-KR" sz="700" b="1" dirty="0">
                <a:solidFill>
                  <a:schemeClr val="bg1"/>
                </a:solidFill>
              </a:rPr>
              <a:t>]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77BED41-FDAB-F038-0ACB-98CFE8C7E7A5}"/>
              </a:ext>
            </a:extLst>
          </p:cNvPr>
          <p:cNvCxnSpPr>
            <a:cxnSpLocks/>
          </p:cNvCxnSpPr>
          <p:nvPr/>
        </p:nvCxnSpPr>
        <p:spPr>
          <a:xfrm>
            <a:off x="3724217" y="3620665"/>
            <a:ext cx="1203668" cy="373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96CC34A-1B43-B598-BFE8-12F3EC657097}"/>
              </a:ext>
            </a:extLst>
          </p:cNvPr>
          <p:cNvSpPr txBox="1"/>
          <p:nvPr/>
        </p:nvSpPr>
        <p:spPr>
          <a:xfrm>
            <a:off x="3651968" y="3204483"/>
            <a:ext cx="13103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그래픽 품질 높음</a:t>
            </a:r>
            <a:br>
              <a:rPr lang="en-US" altLang="ko-KR" sz="800" dirty="0">
                <a:solidFill>
                  <a:schemeClr val="bg1"/>
                </a:solidFill>
              </a:rPr>
            </a:br>
            <a:r>
              <a:rPr lang="en-US" altLang="ko-KR" sz="800" dirty="0">
                <a:solidFill>
                  <a:schemeClr val="bg1"/>
                </a:solidFill>
              </a:rPr>
              <a:t>[ 15.9gb ]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57FC3B-F2E5-99B6-323F-CCDAAB117645}"/>
              </a:ext>
            </a:extLst>
          </p:cNvPr>
          <p:cNvSpPr txBox="1"/>
          <p:nvPr/>
        </p:nvSpPr>
        <p:spPr>
          <a:xfrm>
            <a:off x="3776497" y="3783605"/>
            <a:ext cx="10096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약 </a:t>
            </a:r>
            <a:r>
              <a:rPr lang="en-US" altLang="ko-KR" sz="700" b="1" dirty="0">
                <a:solidFill>
                  <a:schemeClr val="bg1"/>
                </a:solidFill>
              </a:rPr>
              <a:t>{0}</a:t>
            </a:r>
            <a:r>
              <a:rPr lang="ko-KR" altLang="en-US" sz="700" b="1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7CE980-C2FE-7A92-4625-2037373AAF11}"/>
              </a:ext>
            </a:extLst>
          </p:cNvPr>
          <p:cNvSpPr/>
          <p:nvPr/>
        </p:nvSpPr>
        <p:spPr>
          <a:xfrm>
            <a:off x="3711180" y="3137591"/>
            <a:ext cx="1244769" cy="865722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CD1CE6-11E3-6955-A172-52F204721498}"/>
              </a:ext>
            </a:extLst>
          </p:cNvPr>
          <p:cNvGrpSpPr/>
          <p:nvPr/>
        </p:nvGrpSpPr>
        <p:grpSpPr>
          <a:xfrm>
            <a:off x="4757908" y="3713828"/>
            <a:ext cx="284453" cy="312258"/>
            <a:chOff x="6664860" y="2565997"/>
            <a:chExt cx="332505" cy="365007"/>
          </a:xfrm>
        </p:grpSpPr>
        <p:sp>
          <p:nvSpPr>
            <p:cNvPr id="17" name="폭발 1 17">
              <a:extLst>
                <a:ext uri="{FF2B5EF4-FFF2-40B4-BE49-F238E27FC236}">
                  <a16:creationId xmlns:a16="http://schemas.microsoft.com/office/drawing/2014/main" id="{F5608503-34A1-07B3-113B-848E9BF32F9A}"/>
                </a:ext>
              </a:extLst>
            </p:cNvPr>
            <p:cNvSpPr/>
            <p:nvPr/>
          </p:nvSpPr>
          <p:spPr>
            <a:xfrm>
              <a:off x="6665683" y="2565997"/>
              <a:ext cx="121947" cy="121947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 descr="Free vector graphic: Finger, Indication, Cursor, Hand - Free &lt;strong&gt;Image&lt;/strong&gt; on ...">
              <a:extLst>
                <a:ext uri="{FF2B5EF4-FFF2-40B4-BE49-F238E27FC236}">
                  <a16:creationId xmlns:a16="http://schemas.microsoft.com/office/drawing/2014/main" id="{DFC6C968-755C-762A-944D-31A2B9A5B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36" t="15668" b="15666"/>
            <a:stretch/>
          </p:blipFill>
          <p:spPr>
            <a:xfrm>
              <a:off x="6664860" y="2580431"/>
              <a:ext cx="332505" cy="350573"/>
            </a:xfrm>
            <a:prstGeom prst="rect">
              <a:avLst/>
            </a:prstGeom>
          </p:spPr>
        </p:pic>
      </p:grpSp>
      <p:sp>
        <p:nvSpPr>
          <p:cNvPr id="23" name="타원 22">
            <a:extLst>
              <a:ext uri="{FF2B5EF4-FFF2-40B4-BE49-F238E27FC236}">
                <a16:creationId xmlns:a16="http://schemas.microsoft.com/office/drawing/2014/main" id="{224E01BB-042D-7C20-3088-1D0773FD04A6}"/>
              </a:ext>
            </a:extLst>
          </p:cNvPr>
          <p:cNvSpPr/>
          <p:nvPr/>
        </p:nvSpPr>
        <p:spPr>
          <a:xfrm>
            <a:off x="4931227" y="3909138"/>
            <a:ext cx="159262" cy="159262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6BA025EF-1C67-3A2A-F4C1-888D2A056C6F}"/>
              </a:ext>
            </a:extLst>
          </p:cNvPr>
          <p:cNvSpPr/>
          <p:nvPr/>
        </p:nvSpPr>
        <p:spPr>
          <a:xfrm>
            <a:off x="514725" y="2741245"/>
            <a:ext cx="1028700" cy="54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설치가능 용량</a:t>
            </a:r>
            <a:endParaRPr lang="en-US" altLang="ko-KR" sz="1100" b="1" dirty="0"/>
          </a:p>
          <a:p>
            <a:pPr algn="ctr"/>
            <a:r>
              <a:rPr lang="en-US" altLang="ko-KR" sz="1100" b="1" dirty="0"/>
              <a:t>Check</a:t>
            </a:r>
            <a:endParaRPr lang="ko-KR" altLang="en-US" sz="11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3351FB-19D8-B0C4-002E-50A56A69BF54}"/>
              </a:ext>
            </a:extLst>
          </p:cNvPr>
          <p:cNvSpPr txBox="1"/>
          <p:nvPr/>
        </p:nvSpPr>
        <p:spPr>
          <a:xfrm>
            <a:off x="1957378" y="3130287"/>
            <a:ext cx="184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Y</a:t>
            </a:r>
            <a:endParaRPr lang="ko-KR" altLang="en-US" sz="900" dirty="0"/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7B79EE23-B396-067B-2333-755947A7A81F}"/>
              </a:ext>
            </a:extLst>
          </p:cNvPr>
          <p:cNvCxnSpPr>
            <a:cxnSpLocks/>
            <a:stCxn id="64" idx="3"/>
            <a:endCxn id="7" idx="1"/>
          </p:cNvCxnSpPr>
          <p:nvPr/>
        </p:nvCxnSpPr>
        <p:spPr>
          <a:xfrm>
            <a:off x="1543425" y="3014730"/>
            <a:ext cx="827907" cy="601098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DFB5CA1-8112-B2BD-9837-67F09F8AABB3}"/>
              </a:ext>
            </a:extLst>
          </p:cNvPr>
          <p:cNvSpPr/>
          <p:nvPr/>
        </p:nvSpPr>
        <p:spPr>
          <a:xfrm>
            <a:off x="7848600" y="1998202"/>
            <a:ext cx="4235450" cy="306909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AF0237-E018-1EC7-D2BD-B61DA9DDA284}"/>
              </a:ext>
            </a:extLst>
          </p:cNvPr>
          <p:cNvSpPr txBox="1"/>
          <p:nvPr/>
        </p:nvSpPr>
        <p:spPr>
          <a:xfrm>
            <a:off x="7875891" y="203835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ko-KR" altLang="en-US" sz="1100" b="1" dirty="0" err="1"/>
              <a:t>고사양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/ </a:t>
            </a:r>
            <a:r>
              <a:rPr lang="ko-KR" altLang="en-US" sz="1100" b="1" dirty="0" err="1"/>
              <a:t>저사양</a:t>
            </a:r>
            <a:r>
              <a:rPr lang="ko-KR" altLang="en-US" sz="1100" b="1" dirty="0"/>
              <a:t> 디바이스의 기준 </a:t>
            </a:r>
            <a:r>
              <a:rPr lang="en-US" altLang="ko-KR" sz="1100" b="1" dirty="0"/>
              <a:t>( SGP </a:t>
            </a:r>
            <a:r>
              <a:rPr lang="ko-KR" altLang="en-US" sz="1100" b="1" dirty="0"/>
              <a:t>요청 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170A90C-D667-F206-F4C0-6F627544FB32}"/>
              </a:ext>
            </a:extLst>
          </p:cNvPr>
          <p:cNvSpPr txBox="1"/>
          <p:nvPr/>
        </p:nvSpPr>
        <p:spPr>
          <a:xfrm>
            <a:off x="7907641" y="2318483"/>
            <a:ext cx="4022598" cy="2815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  <a:latin typeface="NotoSansKR"/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  <a:latin typeface="NotoSansKR"/>
              </a:rPr>
              <a:t>아래 조건에 맞지 않는 경우는</a:t>
            </a:r>
            <a:r>
              <a:rPr lang="en-US" altLang="ko-KR" sz="800" dirty="0">
                <a:solidFill>
                  <a:srgbClr val="FF0000"/>
                </a:solidFill>
                <a:latin typeface="NotoSansKR"/>
              </a:rPr>
              <a:t>, </a:t>
            </a:r>
            <a:r>
              <a:rPr lang="ko-KR" altLang="en-US" sz="800" dirty="0">
                <a:solidFill>
                  <a:srgbClr val="FF0000"/>
                </a:solidFill>
                <a:latin typeface="NotoSansKR"/>
              </a:rPr>
              <a:t>모두 </a:t>
            </a:r>
            <a:r>
              <a:rPr lang="ko-KR" altLang="en-US" sz="800" dirty="0" err="1">
                <a:solidFill>
                  <a:srgbClr val="FF0000"/>
                </a:solidFill>
                <a:latin typeface="NotoSansKR"/>
              </a:rPr>
              <a:t>저사양</a:t>
            </a:r>
            <a:r>
              <a:rPr lang="ko-KR" altLang="en-US" sz="800" dirty="0">
                <a:solidFill>
                  <a:srgbClr val="FF0000"/>
                </a:solidFill>
                <a:latin typeface="NotoSansKR"/>
              </a:rPr>
              <a:t> 디바이스로 판단합니다</a:t>
            </a:r>
            <a:r>
              <a:rPr lang="en-US" altLang="ko-KR" sz="800" dirty="0">
                <a:solidFill>
                  <a:srgbClr val="FF0000"/>
                </a:solidFill>
                <a:latin typeface="NotoSansKR"/>
              </a:rPr>
              <a:t>.</a:t>
            </a:r>
            <a:br>
              <a:rPr lang="en-US" altLang="ko-KR" sz="1000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[ </a:t>
            </a:r>
            <a:r>
              <a:rPr lang="ko-KR" altLang="en-US" sz="900" b="1" i="0" dirty="0" err="1">
                <a:solidFill>
                  <a:srgbClr val="1D1C1D"/>
                </a:solidFill>
                <a:effectLst/>
                <a:latin typeface="NotoSansKR"/>
              </a:rPr>
              <a:t>고사양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 기준</a:t>
            </a: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 Android ]</a:t>
            </a:r>
            <a:br>
              <a:rPr lang="en-US" altLang="ko-KR" sz="1000" b="1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▶ 메모리 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: 8GB</a:t>
            </a:r>
            <a:br>
              <a:rPr lang="en-US" altLang="ko-KR" sz="1000" b="0" i="0" dirty="0">
                <a:solidFill>
                  <a:srgbClr val="1D1C1D"/>
                </a:solidFill>
                <a:effectLst/>
                <a:latin typeface="NotoSansKR"/>
              </a:rPr>
            </a:br>
            <a:br>
              <a:rPr lang="en-US" altLang="ko-KR" sz="1000" b="0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[ </a:t>
            </a:r>
            <a:r>
              <a:rPr lang="ko-KR" altLang="en-US" sz="900" b="1" i="0" dirty="0" err="1">
                <a:solidFill>
                  <a:srgbClr val="1D1C1D"/>
                </a:solidFill>
                <a:effectLst/>
                <a:latin typeface="NotoSansKR"/>
              </a:rPr>
              <a:t>고사양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 기준</a:t>
            </a: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 IOS ]</a:t>
            </a:r>
            <a:b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▶ 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iPad 10</a:t>
            </a: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세대 이상</a:t>
            </a:r>
            <a:b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▶ 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iPad mini 6</a:t>
            </a: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세대 이상</a:t>
            </a:r>
            <a:b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▶ 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iPad Air 4</a:t>
            </a: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세대 이상</a:t>
            </a:r>
            <a:br>
              <a:rPr lang="en-US" altLang="ko-KR" sz="900" dirty="0">
                <a:solidFill>
                  <a:srgbClr val="1D1C1D"/>
                </a:solidFill>
                <a:latin typeface="NotoSansKR"/>
              </a:rPr>
            </a:b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▶ 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iPad Pro (2021 </a:t>
            </a: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이상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, M1 </a:t>
            </a: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이상</a:t>
            </a:r>
            <a:r>
              <a:rPr lang="en-US" altLang="ko-KR" sz="900" b="0" i="0" dirty="0">
                <a:solidFill>
                  <a:srgbClr val="1D1C1D"/>
                </a:solidFill>
                <a:effectLst/>
                <a:latin typeface="NotoSansKR"/>
              </a:rPr>
              <a:t>)  </a:t>
            </a:r>
            <a:r>
              <a:rPr lang="ko-KR" altLang="en-US" sz="900" b="0" i="0" dirty="0">
                <a:solidFill>
                  <a:srgbClr val="1D1C1D"/>
                </a:solidFill>
                <a:effectLst/>
                <a:latin typeface="NotoSansKR"/>
              </a:rPr>
              <a:t>이상</a:t>
            </a:r>
            <a:br>
              <a:rPr lang="en-US" altLang="ko-KR" sz="1000" dirty="0">
                <a:solidFill>
                  <a:srgbClr val="1D1C1D"/>
                </a:solidFill>
                <a:latin typeface="NotoSansKR"/>
              </a:rPr>
            </a:br>
            <a:br>
              <a:rPr lang="en-US" altLang="ko-KR" sz="1000" dirty="0">
                <a:solidFill>
                  <a:srgbClr val="1D1C1D"/>
                </a:solidFill>
                <a:latin typeface="NotoSansKR"/>
              </a:rPr>
            </a:b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[ </a:t>
            </a:r>
            <a:r>
              <a:rPr lang="ko-KR" altLang="en-US" sz="900" b="1" i="0" dirty="0" err="1">
                <a:solidFill>
                  <a:srgbClr val="1D1C1D"/>
                </a:solidFill>
                <a:effectLst/>
                <a:latin typeface="NotoSansKR"/>
              </a:rPr>
              <a:t>고사양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 기준 </a:t>
            </a: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PC</a:t>
            </a:r>
            <a:r>
              <a:rPr lang="ko-KR" altLang="en-US" sz="900" b="1" i="0" dirty="0">
                <a:solidFill>
                  <a:srgbClr val="1D1C1D"/>
                </a:solidFill>
                <a:effectLst/>
                <a:latin typeface="NotoSansKR"/>
              </a:rPr>
              <a:t> </a:t>
            </a:r>
            <a:r>
              <a:rPr lang="en-US" altLang="ko-KR" sz="900" b="1" i="0" dirty="0">
                <a:solidFill>
                  <a:srgbClr val="1D1C1D"/>
                </a:solidFill>
                <a:effectLst/>
                <a:latin typeface="NotoSansKR"/>
              </a:rPr>
              <a:t>]</a:t>
            </a:r>
            <a:br>
              <a:rPr lang="en-US" altLang="ko-KR" sz="1000" b="1" i="0" dirty="0">
                <a:solidFill>
                  <a:srgbClr val="1D1C1D"/>
                </a:solidFill>
                <a:effectLst/>
                <a:latin typeface="NotoSansKR"/>
              </a:rPr>
            </a:br>
            <a:r>
              <a:rPr lang="ko-KR" altLang="en-US" sz="900" dirty="0">
                <a:solidFill>
                  <a:srgbClr val="1D1C1D"/>
                </a:solidFill>
                <a:latin typeface="NotoSansKR"/>
              </a:rPr>
              <a:t>▶ </a:t>
            </a:r>
            <a:r>
              <a:rPr lang="en-US" altLang="ko-KR" sz="900" dirty="0">
                <a:solidFill>
                  <a:srgbClr val="1D1C1D"/>
                </a:solidFill>
                <a:latin typeface="NotoSansKR"/>
              </a:rPr>
              <a:t>PC</a:t>
            </a:r>
            <a:r>
              <a:rPr lang="ko-KR" altLang="en-US" sz="900" dirty="0">
                <a:solidFill>
                  <a:srgbClr val="1D1C1D"/>
                </a:solidFill>
                <a:latin typeface="NotoSansKR"/>
              </a:rPr>
              <a:t>는 모두 고사양으로 간주</a:t>
            </a:r>
            <a:br>
              <a:rPr lang="en-US" altLang="ko-KR" sz="900" dirty="0">
                <a:solidFill>
                  <a:srgbClr val="1D1C1D"/>
                </a:solidFill>
                <a:latin typeface="NotoSansKR"/>
              </a:rPr>
            </a:br>
            <a:endParaRPr lang="ko-KR" altLang="en-US" sz="1000" i="0" dirty="0">
              <a:solidFill>
                <a:srgbClr val="1D1C1D"/>
              </a:solidFill>
              <a:effectLst/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349992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4ABB8-FA78-62DE-21F8-3316C2455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68377-FC05-D5BB-E0FE-AC0E4623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선택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F2BDD67-8802-F72D-6349-549351E87D40}"/>
              </a:ext>
            </a:extLst>
          </p:cNvPr>
          <p:cNvSpPr txBox="1"/>
          <p:nvPr/>
        </p:nvSpPr>
        <p:spPr>
          <a:xfrm>
            <a:off x="90791" y="63500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용량 부족에 따른 선택 불가 표시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3292463-84E6-F178-F81D-6292369441AB}"/>
              </a:ext>
            </a:extLst>
          </p:cNvPr>
          <p:cNvSpPr/>
          <p:nvPr/>
        </p:nvSpPr>
        <p:spPr>
          <a:xfrm>
            <a:off x="90791" y="613902"/>
            <a:ext cx="12010418" cy="319609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그래픽 55" descr="스마트폰 단색으로 채워진">
            <a:extLst>
              <a:ext uri="{FF2B5EF4-FFF2-40B4-BE49-F238E27FC236}">
                <a16:creationId xmlns:a16="http://schemas.microsoft.com/office/drawing/2014/main" id="{B8B37E03-6E14-41D7-486D-20D419C52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2781" y="1974878"/>
            <a:ext cx="914400" cy="9144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36EB447-6B30-B33B-FF16-C8CD6B6D432D}"/>
              </a:ext>
            </a:extLst>
          </p:cNvPr>
          <p:cNvSpPr txBox="1"/>
          <p:nvPr/>
        </p:nvSpPr>
        <p:spPr>
          <a:xfrm>
            <a:off x="1325712" y="2935760"/>
            <a:ext cx="83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[ </a:t>
            </a:r>
            <a:r>
              <a:rPr lang="ko-KR" altLang="en-US" sz="700" dirty="0"/>
              <a:t>디바이스</a:t>
            </a:r>
            <a:r>
              <a:rPr lang="en-US" altLang="ko-KR" sz="700" dirty="0"/>
              <a:t>A ]</a:t>
            </a:r>
            <a:br>
              <a:rPr lang="en-US" altLang="ko-KR" sz="700" dirty="0"/>
            </a:br>
            <a:r>
              <a:rPr lang="ko-KR" altLang="en-US" sz="700" dirty="0"/>
              <a:t>여유 용량 </a:t>
            </a:r>
            <a:r>
              <a:rPr lang="en-US" altLang="ko-KR" sz="700" dirty="0"/>
              <a:t>: </a:t>
            </a:r>
            <a:r>
              <a:rPr lang="en-US" altLang="ko-KR" sz="700" b="1" dirty="0">
                <a:solidFill>
                  <a:srgbClr val="FF0000"/>
                </a:solidFill>
              </a:rPr>
              <a:t>7Gb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426A28D-B438-C633-F6E1-018821089E9A}"/>
              </a:ext>
            </a:extLst>
          </p:cNvPr>
          <p:cNvCxnSpPr/>
          <p:nvPr/>
        </p:nvCxnSpPr>
        <p:spPr>
          <a:xfrm>
            <a:off x="2313120" y="2515258"/>
            <a:ext cx="552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1DBA6EF-E342-B503-62BC-43A07FCFB7AC}"/>
              </a:ext>
            </a:extLst>
          </p:cNvPr>
          <p:cNvSpPr/>
          <p:nvPr/>
        </p:nvSpPr>
        <p:spPr>
          <a:xfrm>
            <a:off x="3182122" y="2241773"/>
            <a:ext cx="1028700" cy="54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게임 접속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F8A7DF5-2F77-548E-BF85-389BBC515773}"/>
              </a:ext>
            </a:extLst>
          </p:cNvPr>
          <p:cNvCxnSpPr/>
          <p:nvPr/>
        </p:nvCxnSpPr>
        <p:spPr>
          <a:xfrm>
            <a:off x="4491170" y="2515258"/>
            <a:ext cx="552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8BC853-76E9-A010-B8E5-2B89CB668B77}"/>
              </a:ext>
            </a:extLst>
          </p:cNvPr>
          <p:cNvSpPr/>
          <p:nvPr/>
        </p:nvSpPr>
        <p:spPr>
          <a:xfrm>
            <a:off x="5362367" y="1474768"/>
            <a:ext cx="3064268" cy="2265382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208F3962-81BD-B7C7-FCB4-F9EBCCF802D5}"/>
              </a:ext>
            </a:extLst>
          </p:cNvPr>
          <p:cNvSpPr/>
          <p:nvPr/>
        </p:nvSpPr>
        <p:spPr>
          <a:xfrm>
            <a:off x="6401229" y="3398711"/>
            <a:ext cx="986545" cy="269058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F01903-48D4-C072-F41A-139D130AC1A9}"/>
              </a:ext>
            </a:extLst>
          </p:cNvPr>
          <p:cNvSpPr txBox="1"/>
          <p:nvPr/>
        </p:nvSpPr>
        <p:spPr>
          <a:xfrm>
            <a:off x="5467001" y="1586588"/>
            <a:ext cx="2855001" cy="245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다운로드 받을 텍스처를 선택합니다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42F5B0-373D-B5B3-5A20-DE4FDD15AE3C}"/>
              </a:ext>
            </a:extLst>
          </p:cNvPr>
          <p:cNvSpPr txBox="1"/>
          <p:nvPr/>
        </p:nvSpPr>
        <p:spPr>
          <a:xfrm>
            <a:off x="6498388" y="3417394"/>
            <a:ext cx="79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확인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137FDA-1A94-6459-99B8-ED02E3FF5FFD}"/>
              </a:ext>
            </a:extLst>
          </p:cNvPr>
          <p:cNvSpPr/>
          <p:nvPr/>
        </p:nvSpPr>
        <p:spPr>
          <a:xfrm>
            <a:off x="5429631" y="1927348"/>
            <a:ext cx="1435170" cy="1026324"/>
          </a:xfrm>
          <a:prstGeom prst="rect">
            <a:avLst/>
          </a:prstGeom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/>
          </a:p>
          <a:p>
            <a:pPr algn="ctr"/>
            <a:endParaRPr lang="en-US" altLang="ko-KR" sz="1050" dirty="0"/>
          </a:p>
          <a:p>
            <a:pPr algn="ctr"/>
            <a:endParaRPr lang="ko-KR" altLang="en-US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9391913-3A7F-C246-9E9F-C4DB48DE82E4}"/>
              </a:ext>
            </a:extLst>
          </p:cNvPr>
          <p:cNvSpPr txBox="1"/>
          <p:nvPr/>
        </p:nvSpPr>
        <p:spPr>
          <a:xfrm>
            <a:off x="5520330" y="2529311"/>
            <a:ext cx="1188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[ </a:t>
            </a:r>
            <a:r>
              <a:rPr lang="ko-KR" altLang="en-US" sz="800" b="1" dirty="0">
                <a:solidFill>
                  <a:schemeClr val="bg1"/>
                </a:solidFill>
              </a:rPr>
              <a:t>예상 소요 시간 </a:t>
            </a:r>
            <a:r>
              <a:rPr lang="en-US" altLang="ko-KR" sz="800" b="1" dirty="0">
                <a:solidFill>
                  <a:schemeClr val="bg1"/>
                </a:solidFill>
              </a:rPr>
              <a:t>]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00D08CF7-EF96-FC51-A1AD-BACEEA752753}"/>
              </a:ext>
            </a:extLst>
          </p:cNvPr>
          <p:cNvCxnSpPr>
            <a:cxnSpLocks/>
          </p:cNvCxnSpPr>
          <p:nvPr/>
        </p:nvCxnSpPr>
        <p:spPr>
          <a:xfrm>
            <a:off x="5452447" y="2496729"/>
            <a:ext cx="1416693" cy="440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55F99B8-2F08-761C-FAE1-9B9F53BD4113}"/>
              </a:ext>
            </a:extLst>
          </p:cNvPr>
          <p:cNvSpPr txBox="1"/>
          <p:nvPr/>
        </p:nvSpPr>
        <p:spPr>
          <a:xfrm>
            <a:off x="5367412" y="2006891"/>
            <a:ext cx="154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그래픽 품질 최적화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(</a:t>
            </a:r>
            <a:r>
              <a:rPr lang="ko-KR" altLang="en-US" sz="900" dirty="0">
                <a:solidFill>
                  <a:schemeClr val="bg1"/>
                </a:solidFill>
              </a:rPr>
              <a:t>추천</a:t>
            </a:r>
            <a:r>
              <a:rPr lang="en-US" altLang="ko-KR" sz="900" dirty="0">
                <a:solidFill>
                  <a:schemeClr val="bg1"/>
                </a:solidFill>
              </a:rPr>
              <a:t>)</a:t>
            </a:r>
            <a:br>
              <a:rPr lang="en-US" altLang="ko-KR" sz="900" dirty="0">
                <a:solidFill>
                  <a:schemeClr val="bg1"/>
                </a:solidFill>
              </a:rPr>
            </a:br>
            <a:r>
              <a:rPr lang="en-US" altLang="ko-KR" sz="900" dirty="0">
                <a:solidFill>
                  <a:schemeClr val="bg1"/>
                </a:solidFill>
              </a:rPr>
              <a:t>[ 6.1gb 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0BFFAEF-F508-106B-18BC-CB4F30311A9A}"/>
              </a:ext>
            </a:extLst>
          </p:cNvPr>
          <p:cNvSpPr txBox="1"/>
          <p:nvPr/>
        </p:nvSpPr>
        <p:spPr>
          <a:xfrm>
            <a:off x="5513980" y="2688508"/>
            <a:ext cx="1188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약 </a:t>
            </a:r>
            <a:r>
              <a:rPr lang="en-US" altLang="ko-KR" sz="800" b="1" dirty="0">
                <a:solidFill>
                  <a:schemeClr val="bg1"/>
                </a:solidFill>
              </a:rPr>
              <a:t>8</a:t>
            </a:r>
            <a:r>
              <a:rPr lang="ko-KR" altLang="en-US" sz="800" b="1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74E9CD85-EAA4-EDB1-2F0F-58C61A7CF9AD}"/>
              </a:ext>
            </a:extLst>
          </p:cNvPr>
          <p:cNvSpPr/>
          <p:nvPr/>
        </p:nvSpPr>
        <p:spPr>
          <a:xfrm>
            <a:off x="6931870" y="1927348"/>
            <a:ext cx="1435170" cy="102632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/>
          </a:p>
          <a:p>
            <a:pPr algn="ctr"/>
            <a:endParaRPr lang="en-US" altLang="ko-KR" sz="1050" dirty="0"/>
          </a:p>
          <a:p>
            <a:pPr algn="ctr"/>
            <a:endParaRPr lang="ko-KR" alt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9F17FA-3F79-784F-CE50-767B7C6550DA}"/>
              </a:ext>
            </a:extLst>
          </p:cNvPr>
          <p:cNvSpPr txBox="1"/>
          <p:nvPr/>
        </p:nvSpPr>
        <p:spPr>
          <a:xfrm>
            <a:off x="7016218" y="2516609"/>
            <a:ext cx="1188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[ </a:t>
            </a:r>
            <a:r>
              <a:rPr lang="ko-KR" altLang="en-US" sz="800" b="1" dirty="0"/>
              <a:t>예상 소요 시간 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1BBA3ED5-F791-044B-0FAB-7A2745565528}"/>
              </a:ext>
            </a:extLst>
          </p:cNvPr>
          <p:cNvCxnSpPr>
            <a:cxnSpLocks/>
          </p:cNvCxnSpPr>
          <p:nvPr/>
        </p:nvCxnSpPr>
        <p:spPr>
          <a:xfrm>
            <a:off x="6954686" y="2496729"/>
            <a:ext cx="1416693" cy="440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01121DE-D7F1-9F5F-92BE-0389AD111A55}"/>
              </a:ext>
            </a:extLst>
          </p:cNvPr>
          <p:cNvSpPr txBox="1"/>
          <p:nvPr/>
        </p:nvSpPr>
        <p:spPr>
          <a:xfrm>
            <a:off x="6869650" y="2006891"/>
            <a:ext cx="1542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/>
              <a:t>그래픽 품질 높음</a:t>
            </a:r>
            <a:br>
              <a:rPr lang="en-US" altLang="ko-KR" sz="900" dirty="0"/>
            </a:br>
            <a:r>
              <a:rPr lang="en-US" altLang="ko-KR" sz="900" dirty="0"/>
              <a:t>[ 15.9gb 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9DCE954-E460-1B9A-B368-5EA8CE135CBB}"/>
              </a:ext>
            </a:extLst>
          </p:cNvPr>
          <p:cNvSpPr txBox="1"/>
          <p:nvPr/>
        </p:nvSpPr>
        <p:spPr>
          <a:xfrm>
            <a:off x="7016218" y="2688507"/>
            <a:ext cx="1188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약 </a:t>
            </a:r>
            <a:r>
              <a:rPr lang="en-US" altLang="ko-KR" sz="800" b="1" dirty="0"/>
              <a:t>26</a:t>
            </a:r>
            <a:r>
              <a:rPr lang="ko-KR" altLang="en-US" sz="800" b="1" dirty="0"/>
              <a:t>분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5379AB-8C1D-EDD5-4BDF-F56D5A0136F0}"/>
              </a:ext>
            </a:extLst>
          </p:cNvPr>
          <p:cNvSpPr txBox="1"/>
          <p:nvPr/>
        </p:nvSpPr>
        <p:spPr>
          <a:xfrm>
            <a:off x="6902636" y="2926837"/>
            <a:ext cx="147954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rgbClr val="FF0000"/>
                </a:solidFill>
              </a:rPr>
              <a:t>저장소 공간이 부족합니다</a:t>
            </a:r>
            <a:r>
              <a:rPr lang="en-US" altLang="ko-KR" sz="700" dirty="0">
                <a:solidFill>
                  <a:srgbClr val="FF0000"/>
                </a:solidFill>
              </a:rPr>
              <a:t>.</a:t>
            </a:r>
            <a:endParaRPr lang="ko-KR" altLang="en-US" sz="700" dirty="0">
              <a:solidFill>
                <a:srgbClr val="FF000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BB5ED2-B7D3-291C-9B63-7848A0623A87}"/>
              </a:ext>
            </a:extLst>
          </p:cNvPr>
          <p:cNvSpPr txBox="1"/>
          <p:nvPr/>
        </p:nvSpPr>
        <p:spPr>
          <a:xfrm>
            <a:off x="6272200" y="3173369"/>
            <a:ext cx="13335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사용 가능 저장공간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: 7gb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33B2E-91D9-4344-8197-EF357021D03B}"/>
              </a:ext>
            </a:extLst>
          </p:cNvPr>
          <p:cNvSpPr txBox="1"/>
          <p:nvPr/>
        </p:nvSpPr>
        <p:spPr>
          <a:xfrm>
            <a:off x="90791" y="389255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용량 부족에 따른 선택 불가 표시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C004045-87A5-8265-CE54-D291A37DBB71}"/>
              </a:ext>
            </a:extLst>
          </p:cNvPr>
          <p:cNvSpPr/>
          <p:nvPr/>
        </p:nvSpPr>
        <p:spPr>
          <a:xfrm>
            <a:off x="90791" y="3867150"/>
            <a:ext cx="12010418" cy="28575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래픽 15" descr="스마트폰 단색으로 채워진">
            <a:extLst>
              <a:ext uri="{FF2B5EF4-FFF2-40B4-BE49-F238E27FC236}">
                <a16:creationId xmlns:a16="http://schemas.microsoft.com/office/drawing/2014/main" id="{F493DE37-CB5E-9458-CD42-3D77FBD41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2781" y="4876828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FF508FD-0A59-95BA-9099-0B641933EBB5}"/>
              </a:ext>
            </a:extLst>
          </p:cNvPr>
          <p:cNvSpPr txBox="1"/>
          <p:nvPr/>
        </p:nvSpPr>
        <p:spPr>
          <a:xfrm>
            <a:off x="1325712" y="5837710"/>
            <a:ext cx="831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[ </a:t>
            </a:r>
            <a:r>
              <a:rPr lang="ko-KR" altLang="en-US" sz="700" dirty="0"/>
              <a:t>디바이스</a:t>
            </a:r>
            <a:r>
              <a:rPr lang="en-US" altLang="ko-KR" sz="700" dirty="0"/>
              <a:t>A ]</a:t>
            </a:r>
            <a:br>
              <a:rPr lang="en-US" altLang="ko-KR" sz="700" dirty="0"/>
            </a:br>
            <a:r>
              <a:rPr lang="ko-KR" altLang="en-US" sz="700" dirty="0"/>
              <a:t>여유 용량 </a:t>
            </a:r>
            <a:r>
              <a:rPr lang="en-US" altLang="ko-KR" sz="700" dirty="0"/>
              <a:t>: </a:t>
            </a:r>
            <a:r>
              <a:rPr lang="en-US" altLang="ko-KR" sz="700" b="1" dirty="0">
                <a:solidFill>
                  <a:srgbClr val="FF0000"/>
                </a:solidFill>
              </a:rPr>
              <a:t>5Gb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A0506B-CBB8-3157-9DFE-93841A19838C}"/>
              </a:ext>
            </a:extLst>
          </p:cNvPr>
          <p:cNvCxnSpPr/>
          <p:nvPr/>
        </p:nvCxnSpPr>
        <p:spPr>
          <a:xfrm>
            <a:off x="2313120" y="5417208"/>
            <a:ext cx="552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7AF923C-A146-7EAA-FBCF-BA8DBAB5DB20}"/>
              </a:ext>
            </a:extLst>
          </p:cNvPr>
          <p:cNvSpPr/>
          <p:nvPr/>
        </p:nvSpPr>
        <p:spPr>
          <a:xfrm>
            <a:off x="3182122" y="5143723"/>
            <a:ext cx="1028700" cy="54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게임 접속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5A5CFF9-D8EA-1F09-8098-79FFD04CE62D}"/>
              </a:ext>
            </a:extLst>
          </p:cNvPr>
          <p:cNvCxnSpPr/>
          <p:nvPr/>
        </p:nvCxnSpPr>
        <p:spPr>
          <a:xfrm>
            <a:off x="4491170" y="5417208"/>
            <a:ext cx="5522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0515174-945B-3259-8221-508FE8E7B185}"/>
              </a:ext>
            </a:extLst>
          </p:cNvPr>
          <p:cNvSpPr/>
          <p:nvPr/>
        </p:nvSpPr>
        <p:spPr>
          <a:xfrm>
            <a:off x="5362367" y="4291812"/>
            <a:ext cx="3064268" cy="269058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알림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7B7DB9-72F5-159D-296A-C5C517F9BA4C}"/>
              </a:ext>
            </a:extLst>
          </p:cNvPr>
          <p:cNvSpPr/>
          <p:nvPr/>
        </p:nvSpPr>
        <p:spPr>
          <a:xfrm>
            <a:off x="5362367" y="4560868"/>
            <a:ext cx="3064268" cy="1973282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BFE79B7-33AB-1606-631D-DCD35DF9098F}"/>
              </a:ext>
            </a:extLst>
          </p:cNvPr>
          <p:cNvSpPr/>
          <p:nvPr/>
        </p:nvSpPr>
        <p:spPr>
          <a:xfrm>
            <a:off x="6401229" y="6173661"/>
            <a:ext cx="986545" cy="269058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EEBACE-82E2-ECA8-9F2C-7BF66BB43DB6}"/>
              </a:ext>
            </a:extLst>
          </p:cNvPr>
          <p:cNvSpPr txBox="1"/>
          <p:nvPr/>
        </p:nvSpPr>
        <p:spPr>
          <a:xfrm>
            <a:off x="5467001" y="5180688"/>
            <a:ext cx="2855001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저장소 공간이 부족하여 게임을 진행할 수 없습니다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최소 필요 공간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: {0}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gb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712400-284B-7ECB-EAAF-5E8C90056C44}"/>
              </a:ext>
            </a:extLst>
          </p:cNvPr>
          <p:cNvSpPr txBox="1"/>
          <p:nvPr/>
        </p:nvSpPr>
        <p:spPr>
          <a:xfrm>
            <a:off x="6498388" y="6192344"/>
            <a:ext cx="79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확인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531C71-DFEC-A096-7C47-E83B98C06C19}"/>
              </a:ext>
            </a:extLst>
          </p:cNvPr>
          <p:cNvSpPr txBox="1"/>
          <p:nvPr/>
        </p:nvSpPr>
        <p:spPr>
          <a:xfrm>
            <a:off x="9512300" y="2529360"/>
            <a:ext cx="24574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0,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“</a:t>
            </a:r>
            <a:r>
              <a:rPr lang="ko-KR" altLang="en-US" sz="700" dirty="0">
                <a:solidFill>
                  <a:schemeClr val="accent1"/>
                </a:solidFill>
              </a:rPr>
              <a:t>알림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다운로드 받을 텍스처를 선택합니다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그래픽 품질 최적화 </a:t>
            </a:r>
            <a:r>
              <a:rPr lang="en-US" altLang="ko-KR" sz="700" dirty="0">
                <a:solidFill>
                  <a:schemeClr val="accent1"/>
                </a:solidFill>
              </a:rPr>
              <a:t>(</a:t>
            </a:r>
            <a:r>
              <a:rPr lang="ko-KR" altLang="en-US" sz="700" dirty="0">
                <a:solidFill>
                  <a:schemeClr val="accent1"/>
                </a:solidFill>
              </a:rPr>
              <a:t>추천</a:t>
            </a:r>
            <a:r>
              <a:rPr lang="en-US" altLang="ko-KR" sz="700" dirty="0">
                <a:solidFill>
                  <a:schemeClr val="accent1"/>
                </a:solidFill>
              </a:rPr>
              <a:t>)”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그래픽 품질 높음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“[ {0}</a:t>
            </a:r>
            <a:r>
              <a:rPr lang="en-US" altLang="ko-KR" sz="700" dirty="0" err="1">
                <a:solidFill>
                  <a:schemeClr val="accent1"/>
                </a:solidFill>
              </a:rPr>
              <a:t>gb</a:t>
            </a:r>
            <a:r>
              <a:rPr lang="en-US" altLang="ko-KR" sz="700" dirty="0">
                <a:solidFill>
                  <a:schemeClr val="accent1"/>
                </a:solidFill>
              </a:rPr>
              <a:t> ]”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“[ </a:t>
            </a:r>
            <a:r>
              <a:rPr lang="ko-KR" altLang="en-US" sz="700" dirty="0">
                <a:solidFill>
                  <a:schemeClr val="accent1"/>
                </a:solidFill>
              </a:rPr>
              <a:t>예상 소요 시간</a:t>
            </a:r>
            <a:r>
              <a:rPr lang="en-US" altLang="ko-KR" sz="700" dirty="0">
                <a:solidFill>
                  <a:schemeClr val="accent1"/>
                </a:solidFill>
              </a:rPr>
              <a:t> ]”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약 </a:t>
            </a:r>
            <a:r>
              <a:rPr lang="en-US" altLang="ko-KR" sz="700" dirty="0">
                <a:solidFill>
                  <a:schemeClr val="accent1"/>
                </a:solidFill>
              </a:rPr>
              <a:t>{0}</a:t>
            </a:r>
            <a:r>
              <a:rPr lang="ko-KR" altLang="en-US" sz="700" dirty="0">
                <a:solidFill>
                  <a:schemeClr val="accent1"/>
                </a:solidFill>
              </a:rPr>
              <a:t>분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저장소 공간이 부족합니다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사용 가능 저장공간 </a:t>
            </a:r>
            <a:r>
              <a:rPr lang="en-US" altLang="ko-KR" sz="700" dirty="0">
                <a:solidFill>
                  <a:schemeClr val="accent1"/>
                </a:solidFill>
              </a:rPr>
              <a:t>: {0}</a:t>
            </a:r>
            <a:r>
              <a:rPr lang="en-US" altLang="ko-KR" sz="700" dirty="0" err="1">
                <a:solidFill>
                  <a:schemeClr val="accent1"/>
                </a:solidFill>
              </a:rPr>
              <a:t>gb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</a:p>
          <a:p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확인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14795D-107F-78FE-F6EA-F67E46C798C4}"/>
              </a:ext>
            </a:extLst>
          </p:cNvPr>
          <p:cNvSpPr txBox="1"/>
          <p:nvPr/>
        </p:nvSpPr>
        <p:spPr>
          <a:xfrm>
            <a:off x="8902700" y="6345698"/>
            <a:ext cx="3130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0,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“</a:t>
            </a:r>
            <a:r>
              <a:rPr lang="ko-KR" altLang="en-US" sz="700" dirty="0">
                <a:solidFill>
                  <a:schemeClr val="accent1"/>
                </a:solidFill>
              </a:rPr>
              <a:t>저장소 공간이 부족하여 게임을 진행할 수 없습니다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최소 필요 공간 </a:t>
            </a:r>
            <a:r>
              <a:rPr lang="en-US" altLang="ko-KR" sz="700" dirty="0">
                <a:solidFill>
                  <a:schemeClr val="accent1"/>
                </a:solidFill>
              </a:rPr>
              <a:t>: {0}</a:t>
            </a:r>
            <a:r>
              <a:rPr lang="en-US" altLang="ko-KR" sz="700" dirty="0" err="1">
                <a:solidFill>
                  <a:schemeClr val="accent1"/>
                </a:solidFill>
              </a:rPr>
              <a:t>gb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CA17CA9-02E2-62D9-DA81-0629DE289615}"/>
              </a:ext>
            </a:extLst>
          </p:cNvPr>
          <p:cNvSpPr txBox="1"/>
          <p:nvPr/>
        </p:nvSpPr>
        <p:spPr>
          <a:xfrm>
            <a:off x="307472" y="841380"/>
            <a:ext cx="7006128" cy="6374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[ </a:t>
            </a:r>
            <a:r>
              <a:rPr lang="ko-KR" altLang="en-US" sz="900" b="1" dirty="0"/>
              <a:t>텍스처 선택 팝업 </a:t>
            </a:r>
            <a:r>
              <a:rPr lang="en-US" altLang="ko-KR" sz="900" b="1" dirty="0"/>
              <a:t>] </a:t>
            </a:r>
            <a:r>
              <a:rPr lang="ko-KR" altLang="en-US" sz="900" b="1" dirty="0"/>
              <a:t>에서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현재 디바이스의 사용 가능한 용량이 부족하여 텍스처를 다운받을 수 없는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버튼을 비활성화 처리합니다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▶ 비활성화된 버튼은 선택할 수 없습니다</a:t>
            </a:r>
            <a:r>
              <a:rPr lang="en-US" altLang="ko-KR" sz="800" dirty="0"/>
              <a:t>. ( </a:t>
            </a:r>
            <a:r>
              <a:rPr lang="ko-KR" altLang="en-US" sz="800" dirty="0" err="1"/>
              <a:t>음영처리하여</a:t>
            </a:r>
            <a:r>
              <a:rPr lang="ko-KR" altLang="en-US" sz="800" dirty="0"/>
              <a:t> 어둡게 표현합니다</a:t>
            </a:r>
            <a:r>
              <a:rPr lang="en-US" altLang="ko-KR" sz="800" dirty="0"/>
              <a:t>. )</a:t>
            </a:r>
            <a:br>
              <a:rPr lang="en-US" altLang="ko-KR" sz="800" dirty="0"/>
            </a:br>
            <a:r>
              <a:rPr lang="ko-KR" altLang="en-US" sz="800" dirty="0"/>
              <a:t>▶ 용량이 부족하여 버튼이 비활성화된 경우</a:t>
            </a:r>
            <a:r>
              <a:rPr lang="en-US" altLang="ko-KR" sz="800" dirty="0"/>
              <a:t>, “</a:t>
            </a:r>
            <a:r>
              <a:rPr lang="ko-KR" altLang="en-US" sz="800" dirty="0"/>
              <a:t>용량이 부족합니다</a:t>
            </a:r>
            <a:r>
              <a:rPr lang="en-US" altLang="ko-KR" sz="800" dirty="0"/>
              <a:t>.” </a:t>
            </a:r>
            <a:r>
              <a:rPr lang="ko-KR" altLang="en-US" sz="800" dirty="0"/>
              <a:t>별도의 문구를 표시합니다</a:t>
            </a:r>
            <a:r>
              <a:rPr lang="en-US" altLang="ko-KR" sz="800" dirty="0"/>
              <a:t>.</a:t>
            </a:r>
            <a:endParaRPr lang="en-US" altLang="ko-KR" sz="9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6DDB1F7-E072-BBAC-1856-E2EF3DC86EDC}"/>
              </a:ext>
            </a:extLst>
          </p:cNvPr>
          <p:cNvSpPr txBox="1"/>
          <p:nvPr/>
        </p:nvSpPr>
        <p:spPr>
          <a:xfrm>
            <a:off x="307473" y="4111630"/>
            <a:ext cx="4683628" cy="25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800" b="1" dirty="0"/>
              <a:t>텍스처 선택 팝업이 노출되기 전에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저장 공간을 체크하여 설치가 불가능한 경우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팝업을 노출합니다</a:t>
            </a:r>
            <a:r>
              <a:rPr lang="en-US" altLang="ko-KR" sz="800" b="1" dirty="0"/>
              <a:t>.</a:t>
            </a:r>
            <a:endParaRPr lang="en-US" altLang="ko-KR" sz="80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29AA79A-64DB-6AF6-2564-EBF570FF2F23}"/>
              </a:ext>
            </a:extLst>
          </p:cNvPr>
          <p:cNvSpPr/>
          <p:nvPr/>
        </p:nvSpPr>
        <p:spPr>
          <a:xfrm>
            <a:off x="5362367" y="1365250"/>
            <a:ext cx="3064268" cy="23017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알림</a:t>
            </a:r>
          </a:p>
        </p:txBody>
      </p:sp>
    </p:spTree>
    <p:extLst>
      <p:ext uri="{BB962C8B-B14F-4D97-AF65-F5344CB8AC3E}">
        <p14:creationId xmlns:p14="http://schemas.microsoft.com/office/powerpoint/2010/main" val="202893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01B5A-443B-1A24-6509-19BAD58A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34C66-ED20-8A1A-536B-474B9A80B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텍스처 선택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14B3C-F897-030A-3475-2073F4114159}"/>
              </a:ext>
            </a:extLst>
          </p:cNvPr>
          <p:cNvSpPr txBox="1"/>
          <p:nvPr/>
        </p:nvSpPr>
        <p:spPr>
          <a:xfrm>
            <a:off x="90791" y="609600"/>
            <a:ext cx="36620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텍스처 퀄리티 선택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데이터 총량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예상 소요 시간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6E1893A-06FE-411C-6AD0-DAAA50902072}"/>
              </a:ext>
            </a:extLst>
          </p:cNvPr>
          <p:cNvGrpSpPr/>
          <p:nvPr/>
        </p:nvGrpSpPr>
        <p:grpSpPr>
          <a:xfrm>
            <a:off x="987032" y="1178209"/>
            <a:ext cx="3064268" cy="2250791"/>
            <a:chOff x="974332" y="2392956"/>
            <a:chExt cx="2603500" cy="191234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1068FD1-C310-5171-1FBD-19F357875FE0}"/>
                </a:ext>
              </a:extLst>
            </p:cNvPr>
            <p:cNvSpPr/>
            <p:nvPr/>
          </p:nvSpPr>
          <p:spPr>
            <a:xfrm>
              <a:off x="974332" y="2392956"/>
              <a:ext cx="2603500" cy="228600"/>
            </a:xfrm>
            <a:prstGeom prst="rect">
              <a:avLst/>
            </a:prstGeom>
            <a:solidFill>
              <a:schemeClr val="accent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</a:rPr>
                <a:t>다운로드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03F35B-BBA6-9639-D128-F3A4E84B7DD5}"/>
                </a:ext>
              </a:extLst>
            </p:cNvPr>
            <p:cNvSpPr/>
            <p:nvPr/>
          </p:nvSpPr>
          <p:spPr>
            <a:xfrm>
              <a:off x="974332" y="2621555"/>
              <a:ext cx="2603500" cy="1683745"/>
            </a:xfrm>
            <a:prstGeom prst="rect">
              <a:avLst/>
            </a:prstGeom>
            <a:solidFill>
              <a:schemeClr val="tx1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662BF2-3547-028A-D22C-695B303B51EE}"/>
                </a:ext>
              </a:extLst>
            </p:cNvPr>
            <p:cNvSpPr/>
            <p:nvPr/>
          </p:nvSpPr>
          <p:spPr>
            <a:xfrm>
              <a:off x="1856982" y="3991835"/>
              <a:ext cx="838200" cy="228600"/>
            </a:xfrm>
            <a:prstGeom prst="rect">
              <a:avLst/>
            </a:prstGeom>
            <a:solidFill>
              <a:schemeClr val="accent4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33CB64-21D7-7224-4FA5-335EFBE512A2}"/>
                </a:ext>
              </a:extLst>
            </p:cNvPr>
            <p:cNvSpPr txBox="1"/>
            <p:nvPr/>
          </p:nvSpPr>
          <p:spPr>
            <a:xfrm>
              <a:off x="1063232" y="2678794"/>
              <a:ext cx="2425700" cy="208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800" dirty="0">
                  <a:solidFill>
                    <a:schemeClr val="bg1">
                      <a:lumMod val="85000"/>
                    </a:schemeClr>
                  </a:solidFill>
                </a:rPr>
                <a:t>다운로드 받을 텍스처를 선택합니다</a:t>
              </a:r>
              <a:r>
                <a:rPr lang="en-US" altLang="ko-KR" sz="800" dirty="0">
                  <a:solidFill>
                    <a:schemeClr val="bg1">
                      <a:lumMod val="85000"/>
                    </a:schemeClr>
                  </a:solidFill>
                </a:rPr>
                <a:t>.</a:t>
              </a:r>
              <a:endParaRPr lang="ko-KR" altLang="en-US" sz="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EB33D1-5597-5812-3B30-093409A8119C}"/>
                </a:ext>
              </a:extLst>
            </p:cNvPr>
            <p:cNvSpPr txBox="1"/>
            <p:nvPr/>
          </p:nvSpPr>
          <p:spPr>
            <a:xfrm>
              <a:off x="1939532" y="4007709"/>
              <a:ext cx="673100" cy="196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b="1" dirty="0"/>
                <a:t>확인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D8E5E8-1C90-7C84-3801-FCB680255253}"/>
                </a:ext>
              </a:extLst>
            </p:cNvPr>
            <p:cNvSpPr/>
            <p:nvPr/>
          </p:nvSpPr>
          <p:spPr>
            <a:xfrm>
              <a:off x="1031482" y="2984500"/>
              <a:ext cx="1219366" cy="871998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E0AF03-5B12-0143-F914-66D09754A51F}"/>
                </a:ext>
              </a:extLst>
            </p:cNvPr>
            <p:cNvSpPr txBox="1"/>
            <p:nvPr/>
          </p:nvSpPr>
          <p:spPr>
            <a:xfrm>
              <a:off x="1108542" y="3495947"/>
              <a:ext cx="1009650" cy="18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[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예상 소요 시간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61276D7D-1A96-B5E9-8AFB-13F462AD40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0867" y="3468265"/>
              <a:ext cx="1203668" cy="373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15C22D-4D68-A1FF-5007-61961A378468}"/>
                </a:ext>
              </a:extLst>
            </p:cNvPr>
            <p:cNvSpPr txBox="1"/>
            <p:nvPr/>
          </p:nvSpPr>
          <p:spPr>
            <a:xfrm>
              <a:off x="978618" y="3052083"/>
              <a:ext cx="1310330" cy="313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그래픽 품질 최적화</a:t>
              </a:r>
              <a:r>
                <a:rPr lang="ko-KR" altLang="en-US" sz="900" dirty="0">
                  <a:solidFill>
                    <a:schemeClr val="bg1"/>
                  </a:solidFill>
                </a:rPr>
                <a:t> </a:t>
              </a:r>
              <a:r>
                <a:rPr lang="en-US" altLang="ko-KR" sz="900" dirty="0">
                  <a:solidFill>
                    <a:schemeClr val="bg1"/>
                  </a:solidFill>
                </a:rPr>
                <a:t>(</a:t>
              </a:r>
              <a:r>
                <a:rPr lang="ko-KR" altLang="en-US" sz="900" dirty="0">
                  <a:solidFill>
                    <a:schemeClr val="bg1"/>
                  </a:solidFill>
                </a:rPr>
                <a:t>추천</a:t>
              </a:r>
              <a:r>
                <a:rPr lang="en-US" altLang="ko-KR" sz="900" dirty="0">
                  <a:solidFill>
                    <a:schemeClr val="bg1"/>
                  </a:solidFill>
                </a:rPr>
                <a:t>)</a:t>
              </a:r>
              <a:br>
                <a:rPr lang="en-US" altLang="ko-KR" sz="900" dirty="0">
                  <a:solidFill>
                    <a:schemeClr val="bg1"/>
                  </a:solidFill>
                </a:rPr>
              </a:br>
              <a:r>
                <a:rPr lang="en-US" altLang="ko-KR" sz="900" dirty="0">
                  <a:solidFill>
                    <a:schemeClr val="bg1"/>
                  </a:solidFill>
                </a:rPr>
                <a:t>[ 6.1gb ]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A99E3AF-3FAE-FF18-00B6-C8EBE1D9405D}"/>
                </a:ext>
              </a:extLst>
            </p:cNvPr>
            <p:cNvSpPr txBox="1"/>
            <p:nvPr/>
          </p:nvSpPr>
          <p:spPr>
            <a:xfrm>
              <a:off x="1103147" y="3631206"/>
              <a:ext cx="1009650" cy="18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약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8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분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86DC5EEE-642F-3078-88F6-A5ABA66F6D45}"/>
                </a:ext>
              </a:extLst>
            </p:cNvPr>
            <p:cNvSpPr/>
            <p:nvPr/>
          </p:nvSpPr>
          <p:spPr>
            <a:xfrm>
              <a:off x="2307832" y="2984500"/>
              <a:ext cx="1219366" cy="871998"/>
            </a:xfrm>
            <a:prstGeom prst="rect">
              <a:avLst/>
            </a:prstGeom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050" dirty="0"/>
            </a:p>
            <a:p>
              <a:pPr algn="ctr"/>
              <a:endParaRPr lang="en-US" altLang="ko-KR" sz="1050" dirty="0"/>
            </a:p>
            <a:p>
              <a:pPr algn="ctr"/>
              <a:endParaRPr lang="ko-KR" altLang="en-US" sz="105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836F561-DE72-09E5-1BC6-AD6E3507C131}"/>
                </a:ext>
              </a:extLst>
            </p:cNvPr>
            <p:cNvSpPr txBox="1"/>
            <p:nvPr/>
          </p:nvSpPr>
          <p:spPr>
            <a:xfrm>
              <a:off x="2379497" y="3485155"/>
              <a:ext cx="1009650" cy="18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bg1"/>
                  </a:solidFill>
                </a:rPr>
                <a:t>[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예상 소요 시간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94D7665-B2B6-288A-F521-B962159D8111}"/>
                </a:ext>
              </a:extLst>
            </p:cNvPr>
            <p:cNvCxnSpPr>
              <a:cxnSpLocks/>
            </p:cNvCxnSpPr>
            <p:nvPr/>
          </p:nvCxnSpPr>
          <p:spPr>
            <a:xfrm>
              <a:off x="2327217" y="3468265"/>
              <a:ext cx="1203668" cy="373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5811413-67D5-C3BB-2F62-D2C5F280EA1C}"/>
                </a:ext>
              </a:extLst>
            </p:cNvPr>
            <p:cNvSpPr txBox="1"/>
            <p:nvPr/>
          </p:nvSpPr>
          <p:spPr>
            <a:xfrm>
              <a:off x="2254968" y="3052083"/>
              <a:ext cx="1310330" cy="313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</a:rPr>
                <a:t>그래픽 품질 높음</a:t>
              </a:r>
              <a:br>
                <a:rPr lang="en-US" altLang="ko-KR" sz="900" dirty="0">
                  <a:solidFill>
                    <a:schemeClr val="bg1"/>
                  </a:solidFill>
                </a:rPr>
              </a:br>
              <a:r>
                <a:rPr lang="en-US" altLang="ko-KR" sz="900" dirty="0">
                  <a:solidFill>
                    <a:schemeClr val="bg1"/>
                  </a:solidFill>
                </a:rPr>
                <a:t>[ 15.9gb ]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35A80F2-0257-15D3-4715-6C5FB6D94996}"/>
                </a:ext>
              </a:extLst>
            </p:cNvPr>
            <p:cNvSpPr txBox="1"/>
            <p:nvPr/>
          </p:nvSpPr>
          <p:spPr>
            <a:xfrm>
              <a:off x="2379497" y="3631205"/>
              <a:ext cx="1009650" cy="18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약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26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분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EDE56C-C4BB-1569-A7CA-CA18A6046D09}"/>
              </a:ext>
            </a:extLst>
          </p:cNvPr>
          <p:cNvSpPr/>
          <p:nvPr/>
        </p:nvSpPr>
        <p:spPr>
          <a:xfrm>
            <a:off x="1488681" y="2138745"/>
            <a:ext cx="543320" cy="17710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684B10-3BB6-3FDA-B23B-0E5B6FD4ADAE}"/>
              </a:ext>
            </a:extLst>
          </p:cNvPr>
          <p:cNvSpPr/>
          <p:nvPr/>
        </p:nvSpPr>
        <p:spPr>
          <a:xfrm>
            <a:off x="2974580" y="2138745"/>
            <a:ext cx="587769" cy="17710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720DF19-DCD2-B6AD-97D0-0D5758EEB6D5}"/>
              </a:ext>
            </a:extLst>
          </p:cNvPr>
          <p:cNvSpPr/>
          <p:nvPr/>
        </p:nvSpPr>
        <p:spPr>
          <a:xfrm>
            <a:off x="1488681" y="2665795"/>
            <a:ext cx="543320" cy="17710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203945D-FC11-0B28-6B68-5EE1DD7EA986}"/>
              </a:ext>
            </a:extLst>
          </p:cNvPr>
          <p:cNvSpPr/>
          <p:nvPr/>
        </p:nvSpPr>
        <p:spPr>
          <a:xfrm>
            <a:off x="2974580" y="2665795"/>
            <a:ext cx="587769" cy="17710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5CF55B47-202F-1795-BFA2-1F3A15D73B7D}"/>
              </a:ext>
            </a:extLst>
          </p:cNvPr>
          <p:cNvSpPr/>
          <p:nvPr/>
        </p:nvSpPr>
        <p:spPr>
          <a:xfrm>
            <a:off x="1341981" y="2125275"/>
            <a:ext cx="159262" cy="159262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73BDF7A-518F-17FF-0E84-D9AFF329A586}"/>
              </a:ext>
            </a:extLst>
          </p:cNvPr>
          <p:cNvSpPr/>
          <p:nvPr/>
        </p:nvSpPr>
        <p:spPr>
          <a:xfrm>
            <a:off x="1329419" y="2663695"/>
            <a:ext cx="159262" cy="159262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785C2019-0A26-6BFF-91A4-749AAE1DA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167747"/>
              </p:ext>
            </p:extLst>
          </p:nvPr>
        </p:nvGraphicFramePr>
        <p:xfrm>
          <a:off x="5041900" y="1514635"/>
          <a:ext cx="5781041" cy="17413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750">
                  <a:extLst>
                    <a:ext uri="{9D8B030D-6E8A-4147-A177-3AD203B41FA5}">
                      <a16:colId xmlns:a16="http://schemas.microsoft.com/office/drawing/2014/main" val="3244089943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462153619"/>
                    </a:ext>
                  </a:extLst>
                </a:gridCol>
                <a:gridCol w="432118">
                  <a:extLst>
                    <a:ext uri="{9D8B030D-6E8A-4147-A177-3AD203B41FA5}">
                      <a16:colId xmlns:a16="http://schemas.microsoft.com/office/drawing/2014/main" val="22028073"/>
                    </a:ext>
                  </a:extLst>
                </a:gridCol>
                <a:gridCol w="4096068">
                  <a:extLst>
                    <a:ext uri="{9D8B030D-6E8A-4147-A177-3AD203B41FA5}">
                      <a16:colId xmlns:a16="http://schemas.microsoft.com/office/drawing/2014/main" val="1467775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No.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Name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Type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Desc.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351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데이터 총량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/>
                        <a:t>String,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en-US" altLang="ko-KR" sz="900" b="1" dirty="0"/>
                        <a:t>[ {0}</a:t>
                      </a:r>
                      <a:r>
                        <a:rPr lang="en-US" altLang="ko-KR" sz="900" b="1" dirty="0" err="1"/>
                        <a:t>gb</a:t>
                      </a:r>
                      <a:r>
                        <a:rPr lang="en-US" altLang="ko-KR" sz="900" b="1" dirty="0"/>
                        <a:t> ]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{0} == [ </a:t>
                      </a:r>
                      <a:r>
                        <a:rPr lang="ko-KR" altLang="en-US" sz="800" dirty="0"/>
                        <a:t>그래픽 품질 최적화 </a:t>
                      </a:r>
                      <a:r>
                        <a:rPr lang="en-US" altLang="ko-KR" sz="800" dirty="0"/>
                        <a:t>] &amp; [ </a:t>
                      </a:r>
                      <a:r>
                        <a:rPr lang="ko-KR" altLang="en-US" sz="800" dirty="0"/>
                        <a:t>그래픽 품질 높음 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각각 데이터 총량을 표시합니다</a:t>
                      </a:r>
                      <a:r>
                        <a:rPr lang="en-US" altLang="ko-KR" sz="800" dirty="0"/>
                        <a:t>.</a:t>
                      </a: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23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예상 소요 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/>
                        <a:t>String,</a:t>
                      </a:r>
                      <a:r>
                        <a:rPr lang="ko-KR" altLang="en-US" sz="900" b="1" dirty="0"/>
                        <a:t> 약 </a:t>
                      </a:r>
                      <a:r>
                        <a:rPr lang="en-US" altLang="ko-KR" sz="900" b="1" dirty="0"/>
                        <a:t>{0}</a:t>
                      </a:r>
                      <a:r>
                        <a:rPr lang="ko-KR" altLang="en-US" sz="900" b="1" dirty="0"/>
                        <a:t>분</a:t>
                      </a:r>
                      <a:endParaRPr lang="en-US" altLang="ko-KR" sz="900" b="1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{0} == </a:t>
                      </a:r>
                      <a:r>
                        <a:rPr lang="ko-KR" altLang="en-US" sz="800" dirty="0"/>
                        <a:t>예상 다운로드 시간을 분 단위로 표시합니다</a:t>
                      </a:r>
                      <a:r>
                        <a:rPr lang="en-US" altLang="ko-KR" sz="800" dirty="0"/>
                        <a:t>.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( 1</a:t>
                      </a:r>
                      <a:r>
                        <a:rPr lang="ko-KR" altLang="en-US" sz="800" dirty="0"/>
                        <a:t>분 미만의 경우</a:t>
                      </a:r>
                      <a:r>
                        <a:rPr lang="en-US" altLang="ko-KR" sz="800" dirty="0"/>
                        <a:t>, 1</a:t>
                      </a:r>
                      <a:r>
                        <a:rPr lang="ko-KR" altLang="en-US" sz="800" dirty="0"/>
                        <a:t>분으로 표시합니다</a:t>
                      </a:r>
                      <a:r>
                        <a:rPr lang="en-US" altLang="ko-KR" sz="800" dirty="0"/>
                        <a:t>.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6245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최소 필요 공간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dirty="0"/>
                        <a:t>String, </a:t>
                      </a:r>
                      <a:r>
                        <a:rPr lang="ko-KR" altLang="en-US" sz="900" b="1" dirty="0"/>
                        <a:t>최소 필요 공간 </a:t>
                      </a:r>
                      <a:r>
                        <a:rPr lang="en-US" altLang="ko-KR" sz="900" b="1" dirty="0"/>
                        <a:t>: {0}</a:t>
                      </a:r>
                      <a:r>
                        <a:rPr lang="en-US" altLang="ko-KR" sz="900" b="1" dirty="0" err="1"/>
                        <a:t>gb</a:t>
                      </a:r>
                      <a:endParaRPr lang="en-US" altLang="ko-KR" sz="900" b="1" dirty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{0} == [ </a:t>
                      </a:r>
                      <a:r>
                        <a:rPr lang="ko-KR" altLang="en-US" sz="800" dirty="0"/>
                        <a:t>그래픽 품질 최적화 </a:t>
                      </a:r>
                      <a:r>
                        <a:rPr lang="en-US" altLang="ko-KR" sz="800" dirty="0"/>
                        <a:t>] </a:t>
                      </a:r>
                      <a:r>
                        <a:rPr lang="ko-KR" altLang="en-US" sz="800" dirty="0"/>
                        <a:t>데이터 총량을 표시합니다</a:t>
                      </a:r>
                      <a:r>
                        <a:rPr lang="en-US" altLang="ko-KR" sz="8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185709"/>
                  </a:ext>
                </a:extLst>
              </a:tr>
            </a:tbl>
          </a:graphicData>
        </a:graphic>
      </p:graphicFrame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34366C9-C647-7761-B24E-5B5C0DA1E155}"/>
              </a:ext>
            </a:extLst>
          </p:cNvPr>
          <p:cNvSpPr/>
          <p:nvPr/>
        </p:nvSpPr>
        <p:spPr>
          <a:xfrm>
            <a:off x="987032" y="4069562"/>
            <a:ext cx="3064268" cy="269058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알림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3A2D8523-8236-33E0-2011-299AAD873EC6}"/>
              </a:ext>
            </a:extLst>
          </p:cNvPr>
          <p:cNvSpPr/>
          <p:nvPr/>
        </p:nvSpPr>
        <p:spPr>
          <a:xfrm>
            <a:off x="987032" y="4338618"/>
            <a:ext cx="3064268" cy="1973282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AB0F50C8-A777-13A5-B31F-EDDAEDFB6D6A}"/>
              </a:ext>
            </a:extLst>
          </p:cNvPr>
          <p:cNvSpPr/>
          <p:nvPr/>
        </p:nvSpPr>
        <p:spPr>
          <a:xfrm>
            <a:off x="2025894" y="5951411"/>
            <a:ext cx="986545" cy="269058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37F4432-A96E-A92E-0202-ACFEFCDB99A7}"/>
              </a:ext>
            </a:extLst>
          </p:cNvPr>
          <p:cNvSpPr txBox="1"/>
          <p:nvPr/>
        </p:nvSpPr>
        <p:spPr>
          <a:xfrm>
            <a:off x="1091666" y="4958438"/>
            <a:ext cx="2855001" cy="42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저장소 공간이 부족하여 게임을 진행할 수 없습니다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</a:rPr>
              <a:t>최소 필요 공간 </a:t>
            </a:r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</a:rPr>
              <a:t>: 6.1 </a:t>
            </a:r>
            <a:r>
              <a:rPr lang="en-US" altLang="ko-KR" sz="800" dirty="0" err="1">
                <a:solidFill>
                  <a:schemeClr val="bg1">
                    <a:lumMod val="85000"/>
                  </a:schemeClr>
                </a:solidFill>
              </a:rPr>
              <a:t>gb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9EF2753-30ED-BDBA-1637-6D27BB4CCFBD}"/>
              </a:ext>
            </a:extLst>
          </p:cNvPr>
          <p:cNvSpPr txBox="1"/>
          <p:nvPr/>
        </p:nvSpPr>
        <p:spPr>
          <a:xfrm>
            <a:off x="2123053" y="5970094"/>
            <a:ext cx="792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확인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C25A6336-BB2A-B6FB-1B08-03B2AEED8A80}"/>
              </a:ext>
            </a:extLst>
          </p:cNvPr>
          <p:cNvSpPr/>
          <p:nvPr/>
        </p:nvSpPr>
        <p:spPr>
          <a:xfrm>
            <a:off x="1958580" y="5205795"/>
            <a:ext cx="1121169" cy="17710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60FE5C9E-AC73-41A2-4488-D9C130594397}"/>
              </a:ext>
            </a:extLst>
          </p:cNvPr>
          <p:cNvSpPr/>
          <p:nvPr/>
        </p:nvSpPr>
        <p:spPr>
          <a:xfrm>
            <a:off x="1786481" y="5205025"/>
            <a:ext cx="159262" cy="159262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673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06522-B25A-5F66-7563-BE52E0F15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1F835-50F7-CFB6-74DD-2D41BAA0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옵션 </a:t>
            </a:r>
            <a:r>
              <a:rPr lang="en-US" altLang="ko-KR" dirty="0"/>
              <a:t>– </a:t>
            </a:r>
            <a:r>
              <a:rPr lang="ko-KR" altLang="en-US" dirty="0"/>
              <a:t>해상도 다운로드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2458A-7D34-92D6-F48D-D08101223C43}"/>
              </a:ext>
            </a:extLst>
          </p:cNvPr>
          <p:cNvSpPr txBox="1"/>
          <p:nvPr/>
        </p:nvSpPr>
        <p:spPr>
          <a:xfrm>
            <a:off x="90791" y="60960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옵션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텍스처 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7B10E-2886-664F-0AC7-228901C1715A}"/>
              </a:ext>
            </a:extLst>
          </p:cNvPr>
          <p:cNvSpPr txBox="1"/>
          <p:nvPr/>
        </p:nvSpPr>
        <p:spPr>
          <a:xfrm>
            <a:off x="190229" y="870766"/>
            <a:ext cx="5522495" cy="214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[ </a:t>
            </a:r>
            <a:r>
              <a:rPr lang="en-US" altLang="ko-KR" sz="900" b="1" dirty="0" err="1"/>
              <a:t>InGame</a:t>
            </a:r>
            <a:r>
              <a:rPr lang="en-US" altLang="ko-KR" sz="900" b="1" dirty="0"/>
              <a:t> – </a:t>
            </a:r>
            <a:r>
              <a:rPr lang="ko-KR" altLang="en-US" sz="900" b="1" dirty="0"/>
              <a:t>옵션 시스템 </a:t>
            </a:r>
            <a:r>
              <a:rPr lang="en-US" altLang="ko-KR" sz="900" b="1" dirty="0"/>
              <a:t>]</a:t>
            </a:r>
            <a:r>
              <a:rPr lang="ko-KR" altLang="en-US" sz="900" b="1" dirty="0"/>
              <a:t>에서 데이터 품질을 변경할 수 있는 기능을 추가합니다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▶ 옵션은 </a:t>
            </a:r>
            <a:r>
              <a:rPr lang="en-US" altLang="ko-KR" sz="800" dirty="0"/>
              <a:t>[ </a:t>
            </a:r>
            <a:r>
              <a:rPr lang="ko-KR" altLang="en-US" sz="800" dirty="0"/>
              <a:t>환경 </a:t>
            </a:r>
            <a:r>
              <a:rPr lang="en-US" altLang="ko-KR" sz="800" dirty="0"/>
              <a:t>–</a:t>
            </a:r>
            <a:r>
              <a:rPr lang="ko-KR" altLang="en-US" sz="800" dirty="0"/>
              <a:t> 그래픽 </a:t>
            </a:r>
            <a:r>
              <a:rPr lang="en-US" altLang="ko-KR" sz="800" dirty="0"/>
              <a:t>]</a:t>
            </a:r>
            <a:r>
              <a:rPr lang="ko-KR" altLang="en-US" sz="800" dirty="0"/>
              <a:t>에 추가됩니다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옵션 데이터 정보 </a:t>
            </a:r>
            <a:r>
              <a:rPr lang="en-US" altLang="ko-KR" sz="800" b="1" dirty="0"/>
              <a:t>]</a:t>
            </a:r>
            <a:br>
              <a:rPr lang="en-US" altLang="ko-KR" sz="800" dirty="0"/>
            </a:b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※ </a:t>
            </a:r>
            <a:r>
              <a:rPr lang="en-US" altLang="ko-KR" sz="700" dirty="0" err="1">
                <a:solidFill>
                  <a:schemeClr val="accent4">
                    <a:lumMod val="50000"/>
                  </a:schemeClr>
                </a:solidFill>
              </a:rPr>
              <a:t>Setting_EnvironmentGraphics</a:t>
            </a: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 :: ID (4220) // </a:t>
            </a:r>
            <a:r>
              <a:rPr lang="ko-KR" altLang="en-US" sz="700" dirty="0">
                <a:solidFill>
                  <a:schemeClr val="accent4">
                    <a:lumMod val="50000"/>
                  </a:schemeClr>
                </a:solidFill>
              </a:rPr>
              <a:t>데이터 품질 변경</a:t>
            </a: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(PC </a:t>
            </a:r>
            <a:r>
              <a:rPr lang="ko-KR" altLang="en-US" sz="700" dirty="0">
                <a:solidFill>
                  <a:schemeClr val="accent4">
                    <a:lumMod val="50000"/>
                  </a:schemeClr>
                </a:solidFill>
              </a:rPr>
              <a:t>옵션</a:t>
            </a: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b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※ </a:t>
            </a:r>
            <a:r>
              <a:rPr lang="en-US" altLang="ko-KR" sz="700" dirty="0" err="1">
                <a:solidFill>
                  <a:schemeClr val="accent4">
                    <a:lumMod val="50000"/>
                  </a:schemeClr>
                </a:solidFill>
              </a:rPr>
              <a:t>Setting_EnvironmentGraphics</a:t>
            </a: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 :: ID (4710) // </a:t>
            </a:r>
            <a:r>
              <a:rPr lang="ko-KR" altLang="en-US" sz="700" dirty="0">
                <a:solidFill>
                  <a:schemeClr val="accent4">
                    <a:lumMod val="50000"/>
                  </a:schemeClr>
                </a:solidFill>
              </a:rPr>
              <a:t>데이터 품질 변경</a:t>
            </a: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(Mobile </a:t>
            </a:r>
            <a:r>
              <a:rPr lang="ko-KR" altLang="en-US" sz="700" dirty="0">
                <a:solidFill>
                  <a:schemeClr val="accent4">
                    <a:lumMod val="50000"/>
                  </a:schemeClr>
                </a:solidFill>
              </a:rPr>
              <a:t>옵션</a:t>
            </a:r>
            <a:r>
              <a:rPr lang="en-US" altLang="ko-KR" sz="7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br>
              <a:rPr lang="en-US" altLang="ko-KR" sz="800" dirty="0"/>
            </a:b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[</a:t>
            </a:r>
            <a:r>
              <a:rPr lang="ko-KR" altLang="en-US" sz="900" b="1" dirty="0"/>
              <a:t> 데이터 품질 변경 </a:t>
            </a:r>
            <a:r>
              <a:rPr lang="en-US" altLang="ko-KR" sz="900" b="1" dirty="0"/>
              <a:t>] </a:t>
            </a:r>
            <a:r>
              <a:rPr lang="ko-KR" altLang="en-US" sz="900" b="1" dirty="0"/>
              <a:t>버튼 클릭 시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데이터 변경 여부 팝업이 노출됩니다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▶ 팝업 내</a:t>
            </a:r>
            <a:r>
              <a:rPr lang="en-US" altLang="ko-KR" sz="800" dirty="0"/>
              <a:t>, ‘</a:t>
            </a:r>
            <a:r>
              <a:rPr lang="ko-KR" altLang="en-US" sz="800" dirty="0"/>
              <a:t>확인</a:t>
            </a:r>
            <a:r>
              <a:rPr lang="en-US" altLang="ko-KR" sz="800" dirty="0"/>
              <a:t>’</a:t>
            </a:r>
            <a:r>
              <a:rPr lang="ko-KR" altLang="en-US" sz="800" dirty="0"/>
              <a:t> 버튼을 사용하면</a:t>
            </a:r>
            <a:r>
              <a:rPr lang="en-US" altLang="ko-KR" sz="800" dirty="0"/>
              <a:t>, </a:t>
            </a:r>
            <a:r>
              <a:rPr lang="ko-KR" altLang="en-US" sz="800" dirty="0"/>
              <a:t>캐릭터를 접속 종료하고 데이터 삭제를 진행합니다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 err="1"/>
              <a:t>저사양</a:t>
            </a:r>
            <a:r>
              <a:rPr lang="ko-KR" altLang="en-US" sz="900" b="1" dirty="0"/>
              <a:t> 디바이스로 </a:t>
            </a:r>
            <a:r>
              <a:rPr lang="en-US" altLang="ko-KR" sz="900" b="1" dirty="0"/>
              <a:t>‘</a:t>
            </a:r>
            <a:r>
              <a:rPr lang="ko-KR" altLang="en-US" sz="900" b="1" dirty="0"/>
              <a:t>데이터 품질 변경</a:t>
            </a:r>
            <a:r>
              <a:rPr lang="en-US" altLang="ko-KR" sz="900" b="1" dirty="0"/>
              <a:t>‘</a:t>
            </a:r>
            <a:r>
              <a:rPr lang="ko-KR" altLang="en-US" sz="900" b="1" dirty="0"/>
              <a:t>을 시도하는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데이터 품질 변경 불가 팝업을 노출합니다</a:t>
            </a:r>
            <a:r>
              <a:rPr lang="en-US" altLang="ko-KR" sz="900" b="1" dirty="0"/>
              <a:t>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A7B114F-0B9F-B9B0-679B-BA2B4DBFA5B1}"/>
              </a:ext>
            </a:extLst>
          </p:cNvPr>
          <p:cNvSpPr txBox="1"/>
          <p:nvPr/>
        </p:nvSpPr>
        <p:spPr>
          <a:xfrm>
            <a:off x="0" y="5790825"/>
            <a:ext cx="4692650" cy="103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알림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</a:t>
            </a:r>
            <a:r>
              <a:rPr lang="ko-KR" altLang="en-US" sz="700" dirty="0">
                <a:solidFill>
                  <a:schemeClr val="accent1"/>
                </a:solidFill>
              </a:rPr>
              <a:t>변경할 품질이 해당 기기에 적합하지 않아 진행할 수 없습니다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String_PopupMessage</a:t>
            </a:r>
            <a:r>
              <a:rPr lang="en-US" altLang="ko-KR" sz="700" dirty="0">
                <a:solidFill>
                  <a:schemeClr val="accent1"/>
                </a:solidFill>
              </a:rPr>
              <a:t> ID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0,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“</a:t>
            </a:r>
            <a:r>
              <a:rPr lang="ko-KR" altLang="en-US" sz="700" dirty="0">
                <a:solidFill>
                  <a:schemeClr val="accent1"/>
                </a:solidFill>
              </a:rPr>
              <a:t>기존 리소스가 전체 삭제되며 </a:t>
            </a:r>
            <a:r>
              <a:rPr lang="en-US" altLang="ko-KR" sz="700" dirty="0">
                <a:solidFill>
                  <a:schemeClr val="accent1"/>
                </a:solidFill>
              </a:rPr>
              <a:t>… </a:t>
            </a:r>
            <a:r>
              <a:rPr lang="ko-KR" altLang="en-US" sz="700" dirty="0">
                <a:solidFill>
                  <a:schemeClr val="accent1"/>
                </a:solidFill>
              </a:rPr>
              <a:t>눌러주세요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String_PopupMessage</a:t>
            </a:r>
            <a:r>
              <a:rPr lang="en-US" altLang="ko-KR" sz="700" dirty="0">
                <a:solidFill>
                  <a:schemeClr val="accent1"/>
                </a:solidFill>
              </a:rPr>
              <a:t> ID 0, “※ </a:t>
            </a:r>
            <a:r>
              <a:rPr lang="ko-KR" altLang="en-US" sz="700" dirty="0">
                <a:solidFill>
                  <a:schemeClr val="accent1"/>
                </a:solidFill>
              </a:rPr>
              <a:t>데이터 이용료가 </a:t>
            </a:r>
            <a:r>
              <a:rPr lang="en-US" altLang="ko-KR" sz="700" dirty="0">
                <a:solidFill>
                  <a:schemeClr val="accent1"/>
                </a:solidFill>
              </a:rPr>
              <a:t>…</a:t>
            </a:r>
            <a:r>
              <a:rPr lang="ko-KR" altLang="en-US" sz="700" dirty="0">
                <a:solidFill>
                  <a:schemeClr val="accent1"/>
                </a:solidFill>
              </a:rPr>
              <a:t> 권장합니다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String_Public</a:t>
            </a:r>
            <a:r>
              <a:rPr lang="en-US" altLang="ko-KR" sz="700" dirty="0">
                <a:solidFill>
                  <a:schemeClr val="accent1"/>
                </a:solidFill>
              </a:rPr>
              <a:t> ID 1, “</a:t>
            </a:r>
            <a:r>
              <a:rPr lang="ko-KR" altLang="en-US" sz="700" dirty="0">
                <a:solidFill>
                  <a:schemeClr val="accent1"/>
                </a:solidFill>
              </a:rPr>
              <a:t>확인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String_Public</a:t>
            </a:r>
            <a:r>
              <a:rPr lang="en-US" altLang="ko-KR" sz="700" dirty="0">
                <a:solidFill>
                  <a:schemeClr val="accent1"/>
                </a:solidFill>
              </a:rPr>
              <a:t> ID 2, “</a:t>
            </a:r>
            <a:r>
              <a:rPr lang="ko-KR" altLang="en-US" sz="700" dirty="0">
                <a:solidFill>
                  <a:schemeClr val="accent1"/>
                </a:solidFill>
              </a:rPr>
              <a:t>취소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ADE7DAD-4E07-EF36-1059-EC4A533F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934988"/>
            <a:ext cx="6282342" cy="38468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FE36D67-A9AA-9F14-60CC-C1FA8BCC5B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43" t="20140" b="10694"/>
          <a:stretch/>
        </p:blipFill>
        <p:spPr>
          <a:xfrm>
            <a:off x="6667532" y="3923405"/>
            <a:ext cx="5444110" cy="266071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8AAE523-50C6-4808-63C7-C50ECC7B47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43" t="18613" b="79165"/>
          <a:stretch/>
        </p:blipFill>
        <p:spPr>
          <a:xfrm>
            <a:off x="6667532" y="3645426"/>
            <a:ext cx="5444110" cy="299350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B538241A-3E22-3CA5-B95A-378F4AE344D6}"/>
              </a:ext>
            </a:extLst>
          </p:cNvPr>
          <p:cNvSpPr/>
          <p:nvPr/>
        </p:nvSpPr>
        <p:spPr>
          <a:xfrm>
            <a:off x="5829300" y="2934988"/>
            <a:ext cx="6287684" cy="3846811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61D3E0-055C-A010-86A5-8CF0C0F2D89F}"/>
              </a:ext>
            </a:extLst>
          </p:cNvPr>
          <p:cNvSpPr txBox="1"/>
          <p:nvPr/>
        </p:nvSpPr>
        <p:spPr>
          <a:xfrm>
            <a:off x="6704931" y="3682902"/>
            <a:ext cx="1367755" cy="171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/>
                </a:solidFill>
              </a:rPr>
              <a:t>텍스처 다운로드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1F84C900-0E56-DAC1-7539-EB98EDDAFD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053" t="12500" r="1357" b="82777"/>
          <a:stretch/>
        </p:blipFill>
        <p:spPr>
          <a:xfrm>
            <a:off x="11481388" y="3682902"/>
            <a:ext cx="539622" cy="18165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ACBF8D-2C71-6C44-5CDD-14DE33C5690E}"/>
              </a:ext>
            </a:extLst>
          </p:cNvPr>
          <p:cNvSpPr/>
          <p:nvPr/>
        </p:nvSpPr>
        <p:spPr>
          <a:xfrm>
            <a:off x="11576223" y="3725053"/>
            <a:ext cx="324574" cy="88156"/>
          </a:xfrm>
          <a:prstGeom prst="rect">
            <a:avLst/>
          </a:prstGeom>
          <a:solidFill>
            <a:srgbClr val="2331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7E9154-1D30-A06F-75EE-18EF42FF0CF2}"/>
              </a:ext>
            </a:extLst>
          </p:cNvPr>
          <p:cNvSpPr txBox="1"/>
          <p:nvPr/>
        </p:nvSpPr>
        <p:spPr>
          <a:xfrm>
            <a:off x="11411931" y="3704274"/>
            <a:ext cx="667849" cy="157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b="1">
                <a:solidFill>
                  <a:schemeClr val="accent4">
                    <a:lumMod val="40000"/>
                    <a:lumOff val="60000"/>
                  </a:schemeClr>
                </a:solidFill>
              </a:rPr>
              <a:t>데이터 품질 변경</a:t>
            </a:r>
            <a:endParaRPr lang="ko-KR" altLang="en-US" sz="5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E51C96A-B069-9FBE-A167-C49E585370B8}"/>
              </a:ext>
            </a:extLst>
          </p:cNvPr>
          <p:cNvSpPr/>
          <p:nvPr/>
        </p:nvSpPr>
        <p:spPr>
          <a:xfrm>
            <a:off x="6662190" y="3644823"/>
            <a:ext cx="5401563" cy="245768"/>
          </a:xfrm>
          <a:prstGeom prst="rect">
            <a:avLst/>
          </a:prstGeom>
          <a:solidFill>
            <a:schemeClr val="bg1">
              <a:lumMod val="85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D42032D-A07D-A608-0E06-E109B531D005}"/>
              </a:ext>
            </a:extLst>
          </p:cNvPr>
          <p:cNvGrpSpPr/>
          <p:nvPr/>
        </p:nvGrpSpPr>
        <p:grpSpPr>
          <a:xfrm>
            <a:off x="11904364" y="3780687"/>
            <a:ext cx="239334" cy="262729"/>
            <a:chOff x="6664860" y="2565997"/>
            <a:chExt cx="332505" cy="365007"/>
          </a:xfrm>
        </p:grpSpPr>
        <p:sp>
          <p:nvSpPr>
            <p:cNvPr id="41" name="폭발 1 17">
              <a:extLst>
                <a:ext uri="{FF2B5EF4-FFF2-40B4-BE49-F238E27FC236}">
                  <a16:creationId xmlns:a16="http://schemas.microsoft.com/office/drawing/2014/main" id="{BB4CD5C4-9F6E-060E-184C-FCE3930037CD}"/>
                </a:ext>
              </a:extLst>
            </p:cNvPr>
            <p:cNvSpPr/>
            <p:nvPr/>
          </p:nvSpPr>
          <p:spPr>
            <a:xfrm>
              <a:off x="6665683" y="2565997"/>
              <a:ext cx="121947" cy="121947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pic>
          <p:nvPicPr>
            <p:cNvPr id="42" name="그림 41" descr="Free vector graphic: Finger, Indication, Cursor, Hand - Free &lt;strong&gt;Image&lt;/strong&gt; on ...">
              <a:extLst>
                <a:ext uri="{FF2B5EF4-FFF2-40B4-BE49-F238E27FC236}">
                  <a16:creationId xmlns:a16="http://schemas.microsoft.com/office/drawing/2014/main" id="{E048D39C-E5D7-7598-B8D1-FE68901FC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36" t="15668" b="15666"/>
            <a:stretch/>
          </p:blipFill>
          <p:spPr>
            <a:xfrm>
              <a:off x="6664860" y="2580431"/>
              <a:ext cx="332505" cy="350573"/>
            </a:xfrm>
            <a:prstGeom prst="rect">
              <a:avLst/>
            </a:prstGeom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22F4694-CD93-6878-49D0-3A48C20401E0}"/>
              </a:ext>
            </a:extLst>
          </p:cNvPr>
          <p:cNvSpPr/>
          <p:nvPr/>
        </p:nvSpPr>
        <p:spPr>
          <a:xfrm>
            <a:off x="7863656" y="4392235"/>
            <a:ext cx="2346148" cy="192341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알림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B9CE6FF-D78A-0F98-E7EA-8CD4EFA7C046}"/>
              </a:ext>
            </a:extLst>
          </p:cNvPr>
          <p:cNvSpPr/>
          <p:nvPr/>
        </p:nvSpPr>
        <p:spPr>
          <a:xfrm>
            <a:off x="7862659" y="4591254"/>
            <a:ext cx="2348142" cy="1276927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B3C462D-9219-D3EE-FCCC-340ACCB3D520}"/>
              </a:ext>
            </a:extLst>
          </p:cNvPr>
          <p:cNvSpPr/>
          <p:nvPr/>
        </p:nvSpPr>
        <p:spPr>
          <a:xfrm>
            <a:off x="9127557" y="5583066"/>
            <a:ext cx="705249" cy="192341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AEE353-9C9C-A5B0-9ACA-6E8E05705672}"/>
              </a:ext>
            </a:extLst>
          </p:cNvPr>
          <p:cNvSpPr txBox="1"/>
          <p:nvPr/>
        </p:nvSpPr>
        <p:spPr>
          <a:xfrm>
            <a:off x="9197013" y="5596422"/>
            <a:ext cx="566336" cy="18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확인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749543CA-5027-2166-5B93-FF5746A36CE9}"/>
              </a:ext>
            </a:extLst>
          </p:cNvPr>
          <p:cNvSpPr/>
          <p:nvPr/>
        </p:nvSpPr>
        <p:spPr>
          <a:xfrm>
            <a:off x="12057999" y="3986805"/>
            <a:ext cx="134001" cy="134001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1</a:t>
            </a:r>
            <a:endParaRPr lang="ko-KR" alt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2AC3045-7581-B372-499D-426695C8DB9D}"/>
              </a:ext>
            </a:extLst>
          </p:cNvPr>
          <p:cNvSpPr txBox="1"/>
          <p:nvPr/>
        </p:nvSpPr>
        <p:spPr>
          <a:xfrm>
            <a:off x="7960106" y="5159867"/>
            <a:ext cx="2164213" cy="34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데이터 이용료가 발생할 수 있으며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, WIFI</a:t>
            </a: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환경을 권장합니다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게임 접속이 해제됩니다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5CB251-0FFE-3481-44C0-C24CFFE8344B}"/>
              </a:ext>
            </a:extLst>
          </p:cNvPr>
          <p:cNvSpPr txBox="1"/>
          <p:nvPr/>
        </p:nvSpPr>
        <p:spPr>
          <a:xfrm>
            <a:off x="7863656" y="4694582"/>
            <a:ext cx="2346147" cy="34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기존 리소스가 전체 삭제되며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다운받을 데이터 품질을 선택합니다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동의하시면 확인을 눌러주세요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1277752-D399-A589-8F9E-B8038CAB6769}"/>
              </a:ext>
            </a:extLst>
          </p:cNvPr>
          <p:cNvSpPr/>
          <p:nvPr/>
        </p:nvSpPr>
        <p:spPr>
          <a:xfrm>
            <a:off x="8213940" y="5583066"/>
            <a:ext cx="705249" cy="192341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166C50-A108-3106-68A6-B30686F9D895}"/>
              </a:ext>
            </a:extLst>
          </p:cNvPr>
          <p:cNvSpPr txBox="1"/>
          <p:nvPr/>
        </p:nvSpPr>
        <p:spPr>
          <a:xfrm>
            <a:off x="8283396" y="5596422"/>
            <a:ext cx="566336" cy="18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취소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34ECE3-8AE9-DC35-FA56-EE6D469F7D7C}"/>
              </a:ext>
            </a:extLst>
          </p:cNvPr>
          <p:cNvSpPr/>
          <p:nvPr/>
        </p:nvSpPr>
        <p:spPr>
          <a:xfrm>
            <a:off x="522558" y="3076128"/>
            <a:ext cx="2346148" cy="192341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알림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C6C490-94FF-0E5D-D4DB-9E1DC60EB414}"/>
              </a:ext>
            </a:extLst>
          </p:cNvPr>
          <p:cNvSpPr/>
          <p:nvPr/>
        </p:nvSpPr>
        <p:spPr>
          <a:xfrm>
            <a:off x="521561" y="3275147"/>
            <a:ext cx="2348142" cy="1276927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A3E8151-CC21-E184-9252-A5B4CF5EB3B8}"/>
              </a:ext>
            </a:extLst>
          </p:cNvPr>
          <p:cNvSpPr/>
          <p:nvPr/>
        </p:nvSpPr>
        <p:spPr>
          <a:xfrm>
            <a:off x="1346404" y="4232170"/>
            <a:ext cx="705249" cy="192341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4E0B4-F31D-F8AA-8228-8931809699A5}"/>
              </a:ext>
            </a:extLst>
          </p:cNvPr>
          <p:cNvSpPr txBox="1"/>
          <p:nvPr/>
        </p:nvSpPr>
        <p:spPr>
          <a:xfrm>
            <a:off x="1415860" y="4245526"/>
            <a:ext cx="566336" cy="185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669899-7A3B-BEC9-D70C-39E30C62A420}"/>
              </a:ext>
            </a:extLst>
          </p:cNvPr>
          <p:cNvSpPr txBox="1"/>
          <p:nvPr/>
        </p:nvSpPr>
        <p:spPr>
          <a:xfrm>
            <a:off x="522558" y="3619775"/>
            <a:ext cx="2346147" cy="20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" dirty="0">
                <a:solidFill>
                  <a:schemeClr val="bg1">
                    <a:lumMod val="85000"/>
                  </a:schemeClr>
                </a:solidFill>
              </a:rPr>
              <a:t>변경할 품질이 해당 기기에 적합하지 않아 진행할 수 없습니다</a:t>
            </a:r>
            <a:r>
              <a:rPr lang="en-US" altLang="ko-KR" sz="6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3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F033D-0C6E-79E3-692D-10827F5EA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36516-9B3D-E132-5F84-7109E9A2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옵션 </a:t>
            </a:r>
            <a:r>
              <a:rPr lang="en-US" altLang="ko-KR" dirty="0"/>
              <a:t>– </a:t>
            </a:r>
            <a:r>
              <a:rPr lang="ko-KR" altLang="en-US" dirty="0"/>
              <a:t>해상도 다운로드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E185A-CD6A-9720-EAF1-7CB7CA5AD741}"/>
              </a:ext>
            </a:extLst>
          </p:cNvPr>
          <p:cNvSpPr txBox="1"/>
          <p:nvPr/>
        </p:nvSpPr>
        <p:spPr>
          <a:xfrm>
            <a:off x="90791" y="609600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옵션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텍스처 변경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65B5A-047F-C414-A993-CF1FBB5CEFCB}"/>
              </a:ext>
            </a:extLst>
          </p:cNvPr>
          <p:cNvSpPr txBox="1"/>
          <p:nvPr/>
        </p:nvSpPr>
        <p:spPr>
          <a:xfrm>
            <a:off x="190230" y="870766"/>
            <a:ext cx="7036070" cy="1976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텍스처 변경이 시작되면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캐릭터는 접속 종료되며 </a:t>
            </a:r>
            <a:r>
              <a:rPr lang="en-US" altLang="ko-KR" sz="900" b="1" dirty="0"/>
              <a:t>[ </a:t>
            </a:r>
            <a:r>
              <a:rPr lang="ko-KR" altLang="en-US" sz="900" b="1" dirty="0"/>
              <a:t>해상도 텍스처 삭제 </a:t>
            </a:r>
            <a:r>
              <a:rPr lang="en-US" altLang="ko-KR" sz="900" b="1" dirty="0"/>
              <a:t>Scene] </a:t>
            </a:r>
            <a:r>
              <a:rPr lang="ko-KR" altLang="en-US" sz="900" b="1" dirty="0"/>
              <a:t>이 표시됩니다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dirty="0"/>
              <a:t>※</a:t>
            </a:r>
            <a:r>
              <a:rPr lang="ko-KR" altLang="en-US" sz="800" dirty="0"/>
              <a:t> 데이터가 제거됨에 따라</a:t>
            </a:r>
            <a:r>
              <a:rPr lang="en-US" altLang="ko-KR" sz="800" dirty="0"/>
              <a:t> </a:t>
            </a:r>
            <a:r>
              <a:rPr lang="ko-KR" altLang="en-US" sz="800" dirty="0"/>
              <a:t>게임 접속상태를 유지할 수 없기에</a:t>
            </a:r>
            <a:r>
              <a:rPr lang="en-US" altLang="ko-KR" sz="800" dirty="0"/>
              <a:t>, </a:t>
            </a:r>
            <a:r>
              <a:rPr lang="ko-KR" altLang="en-US" sz="800" dirty="0"/>
              <a:t>로그오프하며 별도의 </a:t>
            </a:r>
            <a:r>
              <a:rPr lang="en-US" altLang="ko-KR" sz="800" dirty="0"/>
              <a:t>Scene</a:t>
            </a:r>
            <a:r>
              <a:rPr lang="ko-KR" altLang="en-US" sz="800" dirty="0"/>
              <a:t>을 노출하고 데이터 삭제 상태를 표시합니다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※ </a:t>
            </a:r>
            <a:r>
              <a:rPr lang="ko-KR" altLang="en-US" sz="800" dirty="0"/>
              <a:t>데이터 삭제가 완료되면</a:t>
            </a:r>
            <a:r>
              <a:rPr lang="en-US" altLang="ko-KR" sz="800" dirty="0"/>
              <a:t>, </a:t>
            </a:r>
            <a:r>
              <a:rPr lang="ko-KR" altLang="en-US" sz="800" dirty="0"/>
              <a:t>게임 재시작이 진행됩니다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텍스처 삭제가 완료되어 재 시작된 디바이스는 </a:t>
            </a:r>
            <a:r>
              <a:rPr lang="en-US" altLang="ko-KR" sz="900" b="1" dirty="0"/>
              <a:t>“Touch To Screen”</a:t>
            </a:r>
            <a:r>
              <a:rPr lang="ko-KR" altLang="en-US" sz="900" b="1" dirty="0"/>
              <a:t>이후 텍스처 선택을 진행합니다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dirty="0"/>
              <a:t>※ </a:t>
            </a:r>
            <a:r>
              <a:rPr lang="ko-KR" altLang="en-US" sz="800" dirty="0"/>
              <a:t>데이터 삭제가 완료되면</a:t>
            </a:r>
            <a:r>
              <a:rPr lang="en-US" altLang="ko-KR" sz="800" dirty="0"/>
              <a:t>, </a:t>
            </a:r>
            <a:r>
              <a:rPr lang="ko-KR" altLang="en-US" sz="800" dirty="0"/>
              <a:t>게임 재시작이 진행됩니다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삭제를 진행하는 도중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게임을 종료하는 경우</a:t>
            </a:r>
            <a:r>
              <a:rPr lang="en-US" altLang="ko-KR" sz="900" b="1" dirty="0"/>
              <a:t>, </a:t>
            </a:r>
            <a:r>
              <a:rPr lang="ko-KR" altLang="en-US" sz="900" b="1" dirty="0" err="1"/>
              <a:t>재접속</a:t>
            </a:r>
            <a:r>
              <a:rPr lang="ko-KR" altLang="en-US" sz="900" b="1" dirty="0"/>
              <a:t> 시 삭제를 계속 진행합니다</a:t>
            </a:r>
            <a:r>
              <a:rPr lang="en-US" altLang="ko-KR" sz="900" b="1" dirty="0"/>
              <a:t>.</a:t>
            </a:r>
            <a:br>
              <a:rPr lang="en-US" altLang="ko-KR" sz="1000" b="1" dirty="0"/>
            </a:br>
            <a:r>
              <a:rPr lang="ko-KR" altLang="en-US" sz="800" dirty="0"/>
              <a:t>▶ </a:t>
            </a:r>
            <a:r>
              <a:rPr lang="en-US" altLang="ko-KR" sz="800" dirty="0"/>
              <a:t>Touch To Screen </a:t>
            </a:r>
            <a:r>
              <a:rPr lang="ko-KR" altLang="en-US" sz="800" dirty="0"/>
              <a:t>에서 다음 스텝으로 넘어갈 때</a:t>
            </a:r>
            <a:r>
              <a:rPr lang="en-US" altLang="ko-KR" sz="800" dirty="0"/>
              <a:t>, </a:t>
            </a:r>
            <a:r>
              <a:rPr lang="ko-KR" altLang="en-US" sz="800" dirty="0"/>
              <a:t>삭제진행 정보를 </a:t>
            </a:r>
            <a:r>
              <a:rPr lang="en-US" altLang="ko-KR" sz="800" dirty="0"/>
              <a:t>Check</a:t>
            </a:r>
            <a:r>
              <a:rPr lang="ko-KR" altLang="en-US" sz="800" dirty="0"/>
              <a:t>합니다</a:t>
            </a:r>
            <a:r>
              <a:rPr lang="en-US" altLang="ko-KR" sz="800" dirty="0"/>
              <a:t>.</a:t>
            </a:r>
            <a:br>
              <a:rPr lang="en-US" altLang="ko-KR" sz="900" dirty="0"/>
            </a:br>
            <a:r>
              <a:rPr lang="ko-KR" altLang="en-US" sz="800" dirty="0"/>
              <a:t>    → 삭제가 완료되지 않았다면</a:t>
            </a:r>
            <a:r>
              <a:rPr lang="en-US" altLang="ko-KR" sz="800" dirty="0"/>
              <a:t>, </a:t>
            </a:r>
            <a:r>
              <a:rPr lang="ko-KR" altLang="en-US" sz="800" dirty="0"/>
              <a:t>데이터 삭제를 계속 진행합니다</a:t>
            </a:r>
            <a:r>
              <a:rPr lang="en-US" altLang="ko-KR" sz="800" dirty="0"/>
              <a:t>.</a:t>
            </a:r>
            <a:endParaRPr lang="en-US" altLang="ko-KR" sz="9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CB590F-8587-34D4-1C5C-0B2A20497E37}"/>
              </a:ext>
            </a:extLst>
          </p:cNvPr>
          <p:cNvSpPr/>
          <p:nvPr/>
        </p:nvSpPr>
        <p:spPr>
          <a:xfrm>
            <a:off x="5308600" y="2561526"/>
            <a:ext cx="6232919" cy="3524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dirty="0"/>
              <a:t>해상도 텍스처를 </a:t>
            </a:r>
            <a:r>
              <a:rPr lang="ko-KR" altLang="en-US" sz="900" dirty="0" err="1"/>
              <a:t>삭제하는중입니다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ko-KR" altLang="en-US" sz="900" dirty="0"/>
              <a:t>삭제가 완료되면 게임이 </a:t>
            </a:r>
            <a:r>
              <a:rPr lang="ko-KR" altLang="en-US" sz="900" dirty="0" err="1"/>
              <a:t>재시작됩니다</a:t>
            </a:r>
            <a:r>
              <a:rPr lang="en-US" altLang="ko-KR" sz="900" dirty="0"/>
              <a:t>.</a:t>
            </a:r>
          </a:p>
          <a:p>
            <a:pPr algn="ctr"/>
            <a:endParaRPr lang="ko-KR" alt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A9507F-A330-0EBC-57BF-06701827B8D9}"/>
              </a:ext>
            </a:extLst>
          </p:cNvPr>
          <p:cNvSpPr txBox="1"/>
          <p:nvPr/>
        </p:nvSpPr>
        <p:spPr>
          <a:xfrm>
            <a:off x="7999609" y="4492227"/>
            <a:ext cx="8509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{0} %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63F057-6F1D-DB9E-C2C1-5AA37AD84B98}"/>
              </a:ext>
            </a:extLst>
          </p:cNvPr>
          <p:cNvSpPr txBox="1"/>
          <p:nvPr/>
        </p:nvSpPr>
        <p:spPr>
          <a:xfrm>
            <a:off x="9734550" y="6245423"/>
            <a:ext cx="2457450" cy="54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0,</a:t>
            </a:r>
            <a:r>
              <a:rPr lang="ko-KR" altLang="en-US" sz="700" dirty="0">
                <a:solidFill>
                  <a:schemeClr val="accent1"/>
                </a:solidFill>
              </a:rPr>
              <a:t> </a:t>
            </a:r>
            <a:r>
              <a:rPr lang="en-US" altLang="ko-KR" sz="700" dirty="0">
                <a:solidFill>
                  <a:schemeClr val="accent1"/>
                </a:solidFill>
              </a:rPr>
              <a:t>“</a:t>
            </a:r>
            <a:r>
              <a:rPr lang="ko-KR" altLang="en-US" sz="700" dirty="0">
                <a:solidFill>
                  <a:schemeClr val="accent1"/>
                </a:solidFill>
              </a:rPr>
              <a:t>해상도 텍스처를 </a:t>
            </a:r>
            <a:r>
              <a:rPr lang="en-US" altLang="ko-KR" sz="700" dirty="0">
                <a:solidFill>
                  <a:schemeClr val="accent1"/>
                </a:solidFill>
              </a:rPr>
              <a:t>… </a:t>
            </a:r>
            <a:r>
              <a:rPr lang="ko-KR" altLang="en-US" sz="700" dirty="0" err="1">
                <a:solidFill>
                  <a:schemeClr val="accent1"/>
                </a:solidFill>
              </a:rPr>
              <a:t>재시작됩니다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en-US" altLang="ko-KR" sz="700" dirty="0">
                <a:solidFill>
                  <a:schemeClr val="accent1"/>
                </a:solidFill>
              </a:rPr>
              <a:t>※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“{0}%”</a:t>
            </a:r>
            <a:br>
              <a:rPr lang="en-US" altLang="ko-KR" sz="700" dirty="0">
                <a:solidFill>
                  <a:schemeClr val="accent1"/>
                </a:solidFill>
              </a:rPr>
            </a:br>
            <a:r>
              <a:rPr lang="ko-KR" altLang="en-US" sz="700" dirty="0">
                <a:solidFill>
                  <a:schemeClr val="accent1"/>
                </a:solidFill>
              </a:rPr>
              <a:t>    → 현재 삭제 진행도를 백분율로 환산하여 표시합니다</a:t>
            </a:r>
            <a:r>
              <a:rPr lang="en-US" altLang="ko-KR" sz="7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94B40F7-832F-CB0E-EC39-7DE2B769443E}"/>
              </a:ext>
            </a:extLst>
          </p:cNvPr>
          <p:cNvSpPr/>
          <p:nvPr/>
        </p:nvSpPr>
        <p:spPr>
          <a:xfrm>
            <a:off x="307582" y="3496865"/>
            <a:ext cx="26035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다운로드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3A6B4D9-6311-B25E-DDA7-3450CAC434E1}"/>
              </a:ext>
            </a:extLst>
          </p:cNvPr>
          <p:cNvSpPr/>
          <p:nvPr/>
        </p:nvSpPr>
        <p:spPr>
          <a:xfrm>
            <a:off x="307582" y="3733402"/>
            <a:ext cx="2603500" cy="1517649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2447BA-EE8C-B2A2-7A02-1824E1A730A6}"/>
              </a:ext>
            </a:extLst>
          </p:cNvPr>
          <p:cNvSpPr/>
          <p:nvPr/>
        </p:nvSpPr>
        <p:spPr>
          <a:xfrm>
            <a:off x="1717282" y="4912187"/>
            <a:ext cx="8382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D615B9-750E-CD42-F68D-58EB5F05AD1A}"/>
              </a:ext>
            </a:extLst>
          </p:cNvPr>
          <p:cNvSpPr txBox="1"/>
          <p:nvPr/>
        </p:nvSpPr>
        <p:spPr>
          <a:xfrm>
            <a:off x="1799832" y="4928061"/>
            <a:ext cx="67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확인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7080BA3-1825-D2F3-81C8-1BECBFB16C2C}"/>
              </a:ext>
            </a:extLst>
          </p:cNvPr>
          <p:cNvSpPr/>
          <p:nvPr/>
        </p:nvSpPr>
        <p:spPr>
          <a:xfrm>
            <a:off x="631432" y="4912187"/>
            <a:ext cx="8382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85C59F-1AE6-5C2F-5C8A-DC43E79A9E0B}"/>
              </a:ext>
            </a:extLst>
          </p:cNvPr>
          <p:cNvSpPr txBox="1"/>
          <p:nvPr/>
        </p:nvSpPr>
        <p:spPr>
          <a:xfrm>
            <a:off x="713982" y="4928061"/>
            <a:ext cx="67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취소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3FAD285-28BE-00AC-BA30-F98E727DA7CF}"/>
              </a:ext>
            </a:extLst>
          </p:cNvPr>
          <p:cNvSpPr/>
          <p:nvPr/>
        </p:nvSpPr>
        <p:spPr>
          <a:xfrm>
            <a:off x="1717281" y="4916231"/>
            <a:ext cx="848119" cy="23996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DD668EF5-0DCE-63DE-36C9-2E06365E6E29}"/>
              </a:ext>
            </a:extLst>
          </p:cNvPr>
          <p:cNvGrpSpPr/>
          <p:nvPr/>
        </p:nvGrpSpPr>
        <p:grpSpPr>
          <a:xfrm>
            <a:off x="2372893" y="5060731"/>
            <a:ext cx="284453" cy="312258"/>
            <a:chOff x="6664860" y="2565997"/>
            <a:chExt cx="332505" cy="365007"/>
          </a:xfrm>
        </p:grpSpPr>
        <p:sp>
          <p:nvSpPr>
            <p:cNvPr id="54" name="폭발 1 17">
              <a:extLst>
                <a:ext uri="{FF2B5EF4-FFF2-40B4-BE49-F238E27FC236}">
                  <a16:creationId xmlns:a16="http://schemas.microsoft.com/office/drawing/2014/main" id="{1205CF4C-CE0E-E709-FC3F-BE5C22E774DE}"/>
                </a:ext>
              </a:extLst>
            </p:cNvPr>
            <p:cNvSpPr/>
            <p:nvPr/>
          </p:nvSpPr>
          <p:spPr>
            <a:xfrm>
              <a:off x="6665683" y="2565997"/>
              <a:ext cx="121947" cy="121947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9" name="그림 58" descr="Free vector graphic: Finger, Indication, Cursor, Hand - Free &lt;strong&gt;Image&lt;/strong&gt; on ...">
              <a:extLst>
                <a:ext uri="{FF2B5EF4-FFF2-40B4-BE49-F238E27FC236}">
                  <a16:creationId xmlns:a16="http://schemas.microsoft.com/office/drawing/2014/main" id="{7E08326E-B909-EBB2-1655-EF9623EC1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36" t="15668" b="15666"/>
            <a:stretch/>
          </p:blipFill>
          <p:spPr>
            <a:xfrm>
              <a:off x="6664860" y="2580431"/>
              <a:ext cx="332505" cy="350573"/>
            </a:xfrm>
            <a:prstGeom prst="rect">
              <a:avLst/>
            </a:prstGeom>
          </p:spPr>
        </p:pic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FF59963E-0FBB-E1D9-2353-BA9F0636CF9E}"/>
              </a:ext>
            </a:extLst>
          </p:cNvPr>
          <p:cNvSpPr/>
          <p:nvPr/>
        </p:nvSpPr>
        <p:spPr>
          <a:xfrm>
            <a:off x="2555491" y="5305706"/>
            <a:ext cx="159262" cy="159262"/>
          </a:xfrm>
          <a:prstGeom prst="ellipse">
            <a:avLst/>
          </a:prstGeom>
          <a:solidFill>
            <a:schemeClr val="tx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77AD95B-E6A9-3FE9-0803-307B2CCFEF63}"/>
              </a:ext>
            </a:extLst>
          </p:cNvPr>
          <p:cNvSpPr/>
          <p:nvPr/>
        </p:nvSpPr>
        <p:spPr>
          <a:xfrm>
            <a:off x="3583487" y="4050166"/>
            <a:ext cx="1028700" cy="5469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캐릭터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접속 종료</a:t>
            </a:r>
          </a:p>
        </p:txBody>
      </p: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6993617C-9F25-6D34-A368-00C748FEDB79}"/>
              </a:ext>
            </a:extLst>
          </p:cNvPr>
          <p:cNvCxnSpPr>
            <a:stCxn id="69" idx="3"/>
            <a:endCxn id="71" idx="1"/>
          </p:cNvCxnSpPr>
          <p:nvPr/>
        </p:nvCxnSpPr>
        <p:spPr>
          <a:xfrm flipV="1">
            <a:off x="2565400" y="4323651"/>
            <a:ext cx="1018087" cy="712565"/>
          </a:xfrm>
          <a:prstGeom prst="bentConnector3">
            <a:avLst>
              <a:gd name="adj1" fmla="val 63098"/>
            </a:avLst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E2A3DB2A-C393-68F7-CC89-A9886211784B}"/>
              </a:ext>
            </a:extLst>
          </p:cNvPr>
          <p:cNvCxnSpPr>
            <a:stCxn id="71" idx="3"/>
            <a:endCxn id="25" idx="1"/>
          </p:cNvCxnSpPr>
          <p:nvPr/>
        </p:nvCxnSpPr>
        <p:spPr>
          <a:xfrm>
            <a:off x="4612187" y="4323651"/>
            <a:ext cx="696413" cy="0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7415E52-0F2A-F5C0-CD53-A1372AD19674}"/>
              </a:ext>
            </a:extLst>
          </p:cNvPr>
          <p:cNvSpPr txBox="1"/>
          <p:nvPr/>
        </p:nvSpPr>
        <p:spPr>
          <a:xfrm>
            <a:off x="344815" y="4366385"/>
            <a:ext cx="2529034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데이터 이용료가 발생할 수 있으며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, WIFI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환경을 권장합니다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  <a:b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게임 접속이 해제됩니다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9E505-48D8-0B8F-CB1C-DFB6FC83527E}"/>
              </a:ext>
            </a:extLst>
          </p:cNvPr>
          <p:cNvSpPr txBox="1"/>
          <p:nvPr/>
        </p:nvSpPr>
        <p:spPr>
          <a:xfrm>
            <a:off x="262525" y="3913800"/>
            <a:ext cx="2700750" cy="387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기존 리소스가 전체 삭제되며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다운받을 데이터 품질을 선택합니다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동의하시면 확인을 눌러주세요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7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E78BE-2C4E-8C4E-2026-86DC06C1D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79DA87-6E16-C411-A0F0-991BAB7EC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 </a:t>
            </a:r>
            <a:r>
              <a:rPr lang="ko-KR" altLang="en-US" dirty="0"/>
              <a:t>다운로드</a:t>
            </a:r>
            <a:r>
              <a:rPr lang="en-US" altLang="ko-KR" dirty="0"/>
              <a:t> </a:t>
            </a:r>
            <a:r>
              <a:rPr lang="ko-KR" altLang="en-US" dirty="0"/>
              <a:t>예외사항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534772-3DAD-19A6-209D-636D7D288FAF}"/>
              </a:ext>
            </a:extLst>
          </p:cNvPr>
          <p:cNvSpPr txBox="1"/>
          <p:nvPr/>
        </p:nvSpPr>
        <p:spPr>
          <a:xfrm>
            <a:off x="201038" y="654996"/>
            <a:ext cx="41609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설치가능 용량에 따른 예외처리 </a:t>
            </a:r>
            <a:r>
              <a:rPr lang="en-US" altLang="ko-KR" sz="1100" b="1" dirty="0"/>
              <a:t>[ 25.05.28 </a:t>
            </a:r>
            <a:r>
              <a:rPr lang="ko-KR" altLang="en-US" sz="1100" b="1" dirty="0"/>
              <a:t>내용 추가 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B1455-4103-3185-9F5B-B1D8BF2DB285}"/>
              </a:ext>
            </a:extLst>
          </p:cNvPr>
          <p:cNvSpPr txBox="1"/>
          <p:nvPr/>
        </p:nvSpPr>
        <p:spPr>
          <a:xfrm>
            <a:off x="382622" y="909371"/>
            <a:ext cx="7681878" cy="1464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CDN</a:t>
            </a:r>
            <a:r>
              <a:rPr lang="ko-KR" altLang="en-US" sz="900" b="1" dirty="0"/>
              <a:t>을</a:t>
            </a:r>
            <a:r>
              <a:rPr lang="en-US" altLang="ko-KR" sz="900" b="1" dirty="0"/>
              <a:t> </a:t>
            </a:r>
            <a:r>
              <a:rPr lang="ko-KR" altLang="en-US" sz="900" b="1" dirty="0"/>
              <a:t>다운로드 받는 중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용량이 부족한 상황이 발생하는 경우</a:t>
            </a:r>
            <a:r>
              <a:rPr lang="en-US" altLang="ko-KR" sz="900" b="1" dirty="0"/>
              <a:t>.</a:t>
            </a:r>
            <a:br>
              <a:rPr lang="en-US" altLang="ko-KR" sz="800" dirty="0"/>
            </a:b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</a:rPr>
              <a:t>※</a:t>
            </a:r>
            <a:r>
              <a:rPr lang="ko-KR" altLang="en-US" sz="900" dirty="0">
                <a:solidFill>
                  <a:schemeClr val="accent4">
                    <a:lumMod val="50000"/>
                  </a:schemeClr>
                </a:solidFill>
              </a:rPr>
              <a:t> 체크단계에서 설치가능 용량은 통과했으나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</a:rPr>
              <a:t>, CDN </a:t>
            </a:r>
            <a:r>
              <a:rPr lang="ko-KR" altLang="en-US" sz="900" dirty="0">
                <a:solidFill>
                  <a:schemeClr val="accent4">
                    <a:lumMod val="50000"/>
                  </a:schemeClr>
                </a:solidFill>
              </a:rPr>
              <a:t>다운로드 중에 용량이 부족한 케이스</a:t>
            </a:r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br>
              <a:rPr lang="en-US" altLang="ko-KR" sz="900" dirty="0"/>
            </a:br>
            <a:r>
              <a:rPr lang="ko-KR" altLang="en-US" sz="900" dirty="0"/>
              <a:t>▶ 진행 중이던 </a:t>
            </a:r>
            <a:r>
              <a:rPr lang="en-US" altLang="ko-KR" sz="900" dirty="0"/>
              <a:t>CDN </a:t>
            </a:r>
            <a:r>
              <a:rPr lang="ko-KR" altLang="en-US" sz="900" dirty="0"/>
              <a:t>다운로드를 중지하고</a:t>
            </a:r>
            <a:r>
              <a:rPr lang="en-US" altLang="ko-KR" sz="900" dirty="0"/>
              <a:t>, </a:t>
            </a:r>
            <a:r>
              <a:rPr lang="ko-KR" altLang="en-US" sz="900" dirty="0"/>
              <a:t>저장 공간 부족 팝업이 노출됩니다</a:t>
            </a:r>
            <a:r>
              <a:rPr lang="en-US" altLang="ko-KR" sz="900" dirty="0"/>
              <a:t>. ( </a:t>
            </a:r>
            <a:r>
              <a:rPr lang="ko-KR" altLang="en-US" sz="900" dirty="0"/>
              <a:t>기존에 사용하던 방식과 동일합니다</a:t>
            </a:r>
            <a:r>
              <a:rPr lang="en-US" altLang="ko-KR" sz="900" dirty="0"/>
              <a:t>. )</a:t>
            </a:r>
            <a:br>
              <a:rPr lang="en-US" altLang="ko-KR" sz="900" dirty="0"/>
            </a:br>
            <a:r>
              <a:rPr lang="ko-KR" altLang="en-US" sz="900" dirty="0"/>
              <a:t>▶ 팝업내 확인 버튼을 클릭하면</a:t>
            </a:r>
            <a:r>
              <a:rPr lang="en-US" altLang="ko-KR" sz="900" dirty="0"/>
              <a:t> </a:t>
            </a:r>
            <a:r>
              <a:rPr lang="ko-KR" altLang="en-US" sz="900" dirty="0"/>
              <a:t>게임이 종료됩니다</a:t>
            </a:r>
            <a:r>
              <a:rPr lang="en-US" altLang="ko-KR" sz="900" dirty="0"/>
              <a:t>.</a:t>
            </a:r>
            <a:br>
              <a:rPr lang="en-US" altLang="ko-KR" sz="900" dirty="0"/>
            </a:br>
            <a:r>
              <a:rPr lang="en-US" altLang="ko-KR" sz="800" dirty="0"/>
              <a:t>     </a:t>
            </a:r>
            <a:r>
              <a:rPr lang="ko-KR" altLang="en-US" sz="800" dirty="0"/>
              <a:t>→ </a:t>
            </a:r>
            <a:r>
              <a:rPr lang="ko-KR" altLang="en-US" sz="800" dirty="0">
                <a:solidFill>
                  <a:srgbClr val="FF0000"/>
                </a:solidFill>
              </a:rPr>
              <a:t>튜토리얼</a:t>
            </a:r>
            <a:r>
              <a:rPr lang="ko-KR" altLang="en-US" sz="800" dirty="0"/>
              <a:t>을 진행중인 상태였다면</a:t>
            </a:r>
            <a:r>
              <a:rPr lang="en-US" altLang="ko-KR" sz="800" dirty="0"/>
              <a:t>, Quest </a:t>
            </a:r>
            <a:r>
              <a:rPr lang="ko-KR" altLang="en-US" sz="800" dirty="0"/>
              <a:t>규칙에 의거하여 재접속시 이전단계부터 다시 시작합니다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b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ko-KR" altLang="en-US" sz="900" dirty="0"/>
              <a:t>▶ 용량 부족 팝업이 노출된 상태에서는</a:t>
            </a:r>
            <a:r>
              <a:rPr lang="en-US" altLang="ko-KR" sz="900" dirty="0"/>
              <a:t>, </a:t>
            </a:r>
            <a:r>
              <a:rPr lang="ko-KR" altLang="en-US" sz="900" dirty="0"/>
              <a:t>팝업 외 다른 영역을 이용할 수 없습니다</a:t>
            </a:r>
            <a:r>
              <a:rPr lang="en-US" altLang="ko-KR" sz="900" dirty="0"/>
              <a:t>.</a:t>
            </a:r>
            <a:endParaRPr lang="en-US" altLang="ko-K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A349E-5269-3A54-013C-4F976E872A93}"/>
              </a:ext>
            </a:extLst>
          </p:cNvPr>
          <p:cNvSpPr txBox="1"/>
          <p:nvPr/>
        </p:nvSpPr>
        <p:spPr>
          <a:xfrm>
            <a:off x="8500082" y="3538131"/>
            <a:ext cx="22504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</a:t>
            </a:r>
            <a:r>
              <a:rPr lang="en-US" altLang="ko-KR" sz="700" b="1" dirty="0"/>
              <a:t>CDN</a:t>
            </a:r>
            <a:r>
              <a:rPr lang="ko-KR" altLang="en-US" sz="700" b="1" dirty="0"/>
              <a:t> 다운로드 설치 용량 </a:t>
            </a:r>
            <a:r>
              <a:rPr lang="en-US" altLang="ko-KR" sz="700" b="1" dirty="0"/>
              <a:t>Check (</a:t>
            </a:r>
            <a:r>
              <a:rPr lang="ko-KR" altLang="en-US" sz="700" b="1" dirty="0">
                <a:solidFill>
                  <a:srgbClr val="FF0000"/>
                </a:solidFill>
              </a:rPr>
              <a:t>용량 부족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7B3ED15-0A24-D987-C67A-35F1C512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708" y="3734747"/>
            <a:ext cx="3430892" cy="28569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738B6D-1D6F-B501-13D5-55458B9C6862}"/>
              </a:ext>
            </a:extLst>
          </p:cNvPr>
          <p:cNvSpPr/>
          <p:nvPr/>
        </p:nvSpPr>
        <p:spPr>
          <a:xfrm>
            <a:off x="8608708" y="3734746"/>
            <a:ext cx="3430892" cy="2856974"/>
          </a:xfrm>
          <a:prstGeom prst="rect">
            <a:avLst/>
          </a:prstGeom>
          <a:solidFill>
            <a:schemeClr val="tx1">
              <a:alpha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6A6002-CBCD-8BD2-914C-B26D7AC1E4A7}"/>
              </a:ext>
            </a:extLst>
          </p:cNvPr>
          <p:cNvSpPr/>
          <p:nvPr/>
        </p:nvSpPr>
        <p:spPr>
          <a:xfrm>
            <a:off x="9169400" y="4451350"/>
            <a:ext cx="2374900" cy="14033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용량 부족 팝업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2D4FA1-ACDA-4099-34AC-EBDBF9CA0974}"/>
              </a:ext>
            </a:extLst>
          </p:cNvPr>
          <p:cNvSpPr/>
          <p:nvPr/>
        </p:nvSpPr>
        <p:spPr>
          <a:xfrm>
            <a:off x="3960896" y="3741095"/>
            <a:ext cx="26035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저장 공간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2464B2-A9F6-E328-0D2E-7C28FCC68AC6}"/>
              </a:ext>
            </a:extLst>
          </p:cNvPr>
          <p:cNvSpPr/>
          <p:nvPr/>
        </p:nvSpPr>
        <p:spPr>
          <a:xfrm>
            <a:off x="3960896" y="3969694"/>
            <a:ext cx="2603500" cy="1440129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663E4DB-A163-0AD7-33AA-33FA44B23FB3}"/>
              </a:ext>
            </a:extLst>
          </p:cNvPr>
          <p:cNvSpPr/>
          <p:nvPr/>
        </p:nvSpPr>
        <p:spPr>
          <a:xfrm>
            <a:off x="4843546" y="5066924"/>
            <a:ext cx="8382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9D9A01-D3F6-0D2E-2037-D4DD3481E61E}"/>
              </a:ext>
            </a:extLst>
          </p:cNvPr>
          <p:cNvSpPr txBox="1"/>
          <p:nvPr/>
        </p:nvSpPr>
        <p:spPr>
          <a:xfrm>
            <a:off x="4049796" y="4252726"/>
            <a:ext cx="2425700" cy="38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디바이스에 저장 공간이 부족합니다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저장 공간을 확보한 후 다시 시도해 주시기 바랍니다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30E5D3-182D-2F2F-C3A2-1258945677F5}"/>
              </a:ext>
            </a:extLst>
          </p:cNvPr>
          <p:cNvSpPr txBox="1"/>
          <p:nvPr/>
        </p:nvSpPr>
        <p:spPr>
          <a:xfrm>
            <a:off x="4926096" y="5082798"/>
            <a:ext cx="67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확인</a:t>
            </a:r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E8C63C09-D6FA-82DF-E63B-B508343A9240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564396" y="4675815"/>
            <a:ext cx="2605004" cy="13944"/>
          </a:xfrm>
          <a:prstGeom prst="bentConnector3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13D1C97-C6CC-1628-2887-96310668DD99}"/>
              </a:ext>
            </a:extLst>
          </p:cNvPr>
          <p:cNvSpPr txBox="1"/>
          <p:nvPr/>
        </p:nvSpPr>
        <p:spPr>
          <a:xfrm>
            <a:off x="2093338" y="3767340"/>
            <a:ext cx="1570612" cy="2000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</a:rPr>
              <a:t>＃ </a:t>
            </a:r>
            <a:r>
              <a:rPr lang="en-US" altLang="ko-KR" sz="700" b="1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b="1" dirty="0">
                <a:solidFill>
                  <a:schemeClr val="accent1"/>
                </a:solidFill>
              </a:rPr>
              <a:t> ID 33</a:t>
            </a:r>
            <a:r>
              <a:rPr lang="en-US" altLang="ko-KR" sz="700" dirty="0">
                <a:solidFill>
                  <a:schemeClr val="accent1"/>
                </a:solidFill>
              </a:rPr>
              <a:t>, “</a:t>
            </a:r>
            <a:r>
              <a:rPr lang="ko-KR" altLang="en-US" sz="700" dirty="0">
                <a:solidFill>
                  <a:schemeClr val="accent1"/>
                </a:solidFill>
              </a:rPr>
              <a:t>저장 공간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endParaRPr lang="ko-KR" altLang="en-US" sz="700" dirty="0">
              <a:solidFill>
                <a:schemeClr val="accent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BF6210-F016-CB32-D436-34FC87BCDC9C}"/>
              </a:ext>
            </a:extLst>
          </p:cNvPr>
          <p:cNvSpPr txBox="1"/>
          <p:nvPr/>
        </p:nvSpPr>
        <p:spPr>
          <a:xfrm>
            <a:off x="647700" y="4387531"/>
            <a:ext cx="3016250" cy="2000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</a:rPr>
              <a:t>＃ </a:t>
            </a:r>
            <a:r>
              <a:rPr lang="en-US" altLang="ko-KR" sz="700" b="1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b="1" dirty="0">
                <a:solidFill>
                  <a:schemeClr val="accent1"/>
                </a:solidFill>
              </a:rPr>
              <a:t> ID 33</a:t>
            </a:r>
            <a:r>
              <a:rPr lang="en-US" altLang="ko-KR" sz="700" dirty="0">
                <a:solidFill>
                  <a:schemeClr val="accent1"/>
                </a:solidFill>
              </a:rPr>
              <a:t>, “</a:t>
            </a:r>
            <a:r>
              <a:rPr lang="ko-KR" altLang="en-US" sz="700" dirty="0">
                <a:solidFill>
                  <a:schemeClr val="accent1"/>
                </a:solidFill>
              </a:rPr>
              <a:t>디바이스에</a:t>
            </a:r>
            <a:r>
              <a:rPr lang="en-US" altLang="ko-KR" sz="700" dirty="0">
                <a:solidFill>
                  <a:schemeClr val="accent1"/>
                </a:solidFill>
              </a:rPr>
              <a:t> </a:t>
            </a:r>
            <a:r>
              <a:rPr lang="ko-KR" altLang="en-US" sz="700" dirty="0">
                <a:solidFill>
                  <a:schemeClr val="accent1"/>
                </a:solidFill>
              </a:rPr>
              <a:t>저장 공간이 부족합니다</a:t>
            </a:r>
            <a:r>
              <a:rPr lang="en-US" altLang="ko-KR" sz="700" dirty="0">
                <a:solidFill>
                  <a:schemeClr val="accent1"/>
                </a:solidFill>
              </a:rPr>
              <a:t>…</a:t>
            </a:r>
            <a:r>
              <a:rPr lang="ko-KR" altLang="en-US" sz="700" dirty="0">
                <a:solidFill>
                  <a:schemeClr val="accent1"/>
                </a:solidFill>
              </a:rPr>
              <a:t>바랍니다</a:t>
            </a:r>
            <a:r>
              <a:rPr lang="en-US" altLang="ko-KR" sz="700" dirty="0">
                <a:solidFill>
                  <a:schemeClr val="accent1"/>
                </a:solidFill>
              </a:rPr>
              <a:t>.”</a:t>
            </a:r>
            <a:endParaRPr lang="ko-KR" altLang="en-US" sz="700" dirty="0">
              <a:solidFill>
                <a:schemeClr val="accent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D3EDFF-FDC3-C2D4-C251-145328EBA9F7}"/>
              </a:ext>
            </a:extLst>
          </p:cNvPr>
          <p:cNvSpPr txBox="1"/>
          <p:nvPr/>
        </p:nvSpPr>
        <p:spPr>
          <a:xfrm>
            <a:off x="2340988" y="5075024"/>
            <a:ext cx="1322962" cy="2000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accent1"/>
                </a:solidFill>
              </a:rPr>
              <a:t>＃ </a:t>
            </a:r>
            <a:r>
              <a:rPr lang="en-US" altLang="ko-KR" sz="700" b="1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b="1" dirty="0">
                <a:solidFill>
                  <a:schemeClr val="accent1"/>
                </a:solidFill>
              </a:rPr>
              <a:t> ID 6</a:t>
            </a:r>
            <a:r>
              <a:rPr lang="en-US" altLang="ko-KR" sz="700" dirty="0">
                <a:solidFill>
                  <a:schemeClr val="accent1"/>
                </a:solidFill>
              </a:rPr>
              <a:t>, “</a:t>
            </a:r>
            <a:r>
              <a:rPr lang="ko-KR" altLang="en-US" sz="700" dirty="0">
                <a:solidFill>
                  <a:schemeClr val="accent1"/>
                </a:solidFill>
              </a:rPr>
              <a:t>확인</a:t>
            </a:r>
            <a:r>
              <a:rPr lang="en-US" altLang="ko-KR" sz="700" dirty="0">
                <a:solidFill>
                  <a:schemeClr val="accent1"/>
                </a:solidFill>
              </a:rPr>
              <a:t>”</a:t>
            </a:r>
            <a:endParaRPr lang="ko-KR" altLang="en-US" sz="700" dirty="0">
              <a:solidFill>
                <a:schemeClr val="accent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3A6A3C9-F01D-799C-1030-CD28BE61D1D4}"/>
              </a:ext>
            </a:extLst>
          </p:cNvPr>
          <p:cNvSpPr/>
          <p:nvPr/>
        </p:nvSpPr>
        <p:spPr>
          <a:xfrm>
            <a:off x="4780556" y="3753793"/>
            <a:ext cx="965537" cy="21589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C8DA483-DD81-8445-2003-BE174D8E5F85}"/>
              </a:ext>
            </a:extLst>
          </p:cNvPr>
          <p:cNvSpPr/>
          <p:nvPr/>
        </p:nvSpPr>
        <p:spPr>
          <a:xfrm>
            <a:off x="4120156" y="4268566"/>
            <a:ext cx="2286338" cy="43264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5F78466-4147-7AE3-859B-9AF8C21EBAE9}"/>
              </a:ext>
            </a:extLst>
          </p:cNvPr>
          <p:cNvSpPr/>
          <p:nvPr/>
        </p:nvSpPr>
        <p:spPr>
          <a:xfrm>
            <a:off x="4817811" y="5061046"/>
            <a:ext cx="891028" cy="22944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5F99C2D-D581-AEC3-0C1C-5D3F4C924CF1}"/>
              </a:ext>
            </a:extLst>
          </p:cNvPr>
          <p:cNvCxnSpPr>
            <a:cxnSpLocks/>
            <a:stCxn id="44" idx="3"/>
            <a:endCxn id="50" idx="1"/>
          </p:cNvCxnSpPr>
          <p:nvPr/>
        </p:nvCxnSpPr>
        <p:spPr>
          <a:xfrm flipV="1">
            <a:off x="3663950" y="3861743"/>
            <a:ext cx="1116606" cy="5625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DFB1619-8608-4BB5-2D66-5F7AC52C2CF5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 flipV="1">
            <a:off x="3663950" y="4484891"/>
            <a:ext cx="456206" cy="2668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DE2C64-B0B8-0F74-966E-45204B3265E8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3663950" y="5175052"/>
            <a:ext cx="1153861" cy="719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6F4C045-8C18-C4E4-5E45-B33E6BE0FBAE}"/>
              </a:ext>
            </a:extLst>
          </p:cNvPr>
          <p:cNvSpPr txBox="1"/>
          <p:nvPr/>
        </p:nvSpPr>
        <p:spPr>
          <a:xfrm>
            <a:off x="90791" y="3331332"/>
            <a:ext cx="31314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저장 공간 부족 팝업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4C1B331-6178-7281-8090-3D90FE03C06B}"/>
              </a:ext>
            </a:extLst>
          </p:cNvPr>
          <p:cNvSpPr/>
          <p:nvPr/>
        </p:nvSpPr>
        <p:spPr>
          <a:xfrm>
            <a:off x="90791" y="3302000"/>
            <a:ext cx="12010418" cy="342265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C057D7F-A157-2783-B065-44AC98FCB0B3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>
            <a:off x="5262646" y="5295524"/>
            <a:ext cx="0" cy="459148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FDB042-7FD3-6B46-4777-7FC01D20874A}"/>
              </a:ext>
            </a:extLst>
          </p:cNvPr>
          <p:cNvSpPr txBox="1"/>
          <p:nvPr/>
        </p:nvSpPr>
        <p:spPr>
          <a:xfrm>
            <a:off x="5143500" y="5854700"/>
            <a:ext cx="38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98D745-F105-BEE5-72C6-0B4A6E9253B5}"/>
              </a:ext>
            </a:extLst>
          </p:cNvPr>
          <p:cNvSpPr txBox="1"/>
          <p:nvPr/>
        </p:nvSpPr>
        <p:spPr>
          <a:xfrm>
            <a:off x="4919161" y="5754672"/>
            <a:ext cx="686970" cy="20005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클릭 시</a:t>
            </a:r>
            <a:r>
              <a:rPr lang="en-US" altLang="ko-KR" sz="700" dirty="0"/>
              <a:t>, </a:t>
            </a:r>
            <a:r>
              <a:rPr lang="ko-KR" altLang="en-US" sz="700" dirty="0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180807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8E68B-E19E-2DC2-904E-9CA808EB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4E4E4B-DEF9-13B0-2E00-DC5EF0D4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 </a:t>
            </a:r>
            <a:r>
              <a:rPr lang="ko-KR" altLang="en-US" dirty="0"/>
              <a:t>다운로드</a:t>
            </a:r>
            <a:r>
              <a:rPr lang="en-US" altLang="ko-KR" dirty="0"/>
              <a:t> – </a:t>
            </a:r>
            <a:r>
              <a:rPr lang="ko-KR" altLang="en-US" dirty="0" err="1"/>
              <a:t>언어팩</a:t>
            </a:r>
            <a:r>
              <a:rPr lang="ko-KR" altLang="en-US" dirty="0"/>
              <a:t> 예외사항 </a:t>
            </a:r>
            <a:r>
              <a:rPr lang="en-US" altLang="ko-KR" dirty="0"/>
              <a:t>[ 25.05.28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71B933-BF24-403E-FF14-08F1AB01168A}"/>
              </a:ext>
            </a:extLst>
          </p:cNvPr>
          <p:cNvSpPr txBox="1"/>
          <p:nvPr/>
        </p:nvSpPr>
        <p:spPr>
          <a:xfrm>
            <a:off x="201038" y="654996"/>
            <a:ext cx="476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설치가능 용량에 따른 예외처리</a:t>
            </a:r>
            <a:r>
              <a:rPr lang="en-US" altLang="ko-KR" sz="1100" b="1" dirty="0"/>
              <a:t>2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 </a:t>
            </a:r>
            <a:r>
              <a:rPr lang="ko-KR" altLang="en-US" sz="1100" b="1" dirty="0" err="1"/>
              <a:t>언어팩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[ 25.05.28 </a:t>
            </a:r>
            <a:r>
              <a:rPr lang="ko-KR" altLang="en-US" sz="1100" b="1" dirty="0"/>
              <a:t>내용 추가 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048A0D-6543-2CF2-36F6-5AD9A9383DC2}"/>
              </a:ext>
            </a:extLst>
          </p:cNvPr>
          <p:cNvSpPr txBox="1"/>
          <p:nvPr/>
        </p:nvSpPr>
        <p:spPr>
          <a:xfrm>
            <a:off x="382622" y="909371"/>
            <a:ext cx="7681878" cy="195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 err="1"/>
              <a:t>언어팩을</a:t>
            </a:r>
            <a:r>
              <a:rPr lang="ko-KR" altLang="en-US" sz="900" b="1" dirty="0"/>
              <a:t> 다운로드 시도하는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현재 설치 가능한 저장공간이 있는지 검사합니다</a:t>
            </a:r>
            <a:r>
              <a:rPr lang="en-US" altLang="ko-KR" sz="900" b="1" dirty="0"/>
              <a:t>.</a:t>
            </a:r>
            <a:br>
              <a:rPr lang="en-US" altLang="ko-KR" sz="800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저장 공간 </a:t>
            </a:r>
            <a:r>
              <a:rPr lang="en-US" altLang="ko-KR" sz="800" b="1" dirty="0"/>
              <a:t>&gt; </a:t>
            </a:r>
            <a:r>
              <a:rPr lang="ko-KR" altLang="en-US" sz="800" b="1" dirty="0" err="1"/>
              <a:t>언어팩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]</a:t>
            </a:r>
            <a:br>
              <a:rPr lang="en-US" altLang="ko-KR" sz="800" b="1" dirty="0"/>
            </a:br>
            <a:r>
              <a:rPr lang="ko-KR" altLang="en-US" sz="800" dirty="0"/>
              <a:t>＃ </a:t>
            </a:r>
            <a:r>
              <a:rPr lang="ko-KR" altLang="en-US" sz="800" dirty="0" err="1"/>
              <a:t>언어팩</a:t>
            </a:r>
            <a:r>
              <a:rPr lang="ko-KR" altLang="en-US" sz="800" dirty="0"/>
              <a:t> 다운로드를 진행합니다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저장 공간 </a:t>
            </a:r>
            <a:r>
              <a:rPr lang="en-US" altLang="ko-KR" sz="800" b="1" dirty="0"/>
              <a:t>&lt; </a:t>
            </a:r>
            <a:r>
              <a:rPr lang="ko-KR" altLang="en-US" sz="800" b="1" dirty="0" err="1"/>
              <a:t>언어팩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]</a:t>
            </a:r>
            <a:br>
              <a:rPr lang="en-US" altLang="ko-KR" sz="800" b="1" dirty="0"/>
            </a:br>
            <a:r>
              <a:rPr lang="ko-KR" altLang="en-US" sz="800" dirty="0"/>
              <a:t>＃ 저장 공간 부족 팝업이 노출됩니다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＃ 저장 공간이 부족한 경우</a:t>
            </a:r>
            <a:r>
              <a:rPr lang="en-US" altLang="ko-KR" sz="800" dirty="0"/>
              <a:t>, </a:t>
            </a:r>
            <a:r>
              <a:rPr lang="ko-KR" altLang="en-US" sz="800" dirty="0" err="1"/>
              <a:t>언어팩이</a:t>
            </a:r>
            <a:r>
              <a:rPr lang="ko-KR" altLang="en-US" sz="800" dirty="0"/>
              <a:t> </a:t>
            </a:r>
            <a:r>
              <a:rPr lang="ko-KR" altLang="en-US" sz="800" dirty="0" err="1"/>
              <a:t>다운로드되지</a:t>
            </a:r>
            <a:r>
              <a:rPr lang="ko-KR" altLang="en-US" sz="800" dirty="0"/>
              <a:t> 않습니다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800" b="1" dirty="0" err="1"/>
              <a:t>언어팩에서</a:t>
            </a:r>
            <a:r>
              <a:rPr lang="ko-KR" altLang="en-US" sz="800" b="1" dirty="0"/>
              <a:t> 노출되는 저장 공간 부족 팝업의 확인 버튼을 클릭하면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팝업을 닫습니다</a:t>
            </a:r>
            <a:r>
              <a:rPr lang="en-US" altLang="ko-KR" sz="800" b="1" dirty="0"/>
              <a:t>.</a:t>
            </a:r>
            <a:br>
              <a:rPr lang="en-US" altLang="ko-KR" sz="800" b="1" dirty="0"/>
            </a:b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 err="1">
                <a:solidFill>
                  <a:srgbClr val="FF0000"/>
                </a:solidFill>
              </a:rPr>
              <a:t>언어팩의</a:t>
            </a:r>
            <a:r>
              <a:rPr lang="ko-KR" altLang="en-US" sz="800" dirty="0">
                <a:solidFill>
                  <a:srgbClr val="FF0000"/>
                </a:solidFill>
              </a:rPr>
              <a:t> 경우에는 저장 공간이 부족해도 게임을 종료하지 않습니다</a:t>
            </a:r>
            <a:r>
              <a:rPr lang="en-US" altLang="ko-KR" sz="800" dirty="0">
                <a:solidFill>
                  <a:srgbClr val="FF0000"/>
                </a:solidFill>
              </a:rPr>
              <a:t>.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81763F-C60E-B099-B6E9-85A35C0971F9}"/>
              </a:ext>
            </a:extLst>
          </p:cNvPr>
          <p:cNvSpPr/>
          <p:nvPr/>
        </p:nvSpPr>
        <p:spPr>
          <a:xfrm>
            <a:off x="965200" y="3632200"/>
            <a:ext cx="26035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저장 공간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C289E2-7AD3-0F40-B557-E12127F9C244}"/>
              </a:ext>
            </a:extLst>
          </p:cNvPr>
          <p:cNvSpPr/>
          <p:nvPr/>
        </p:nvSpPr>
        <p:spPr>
          <a:xfrm>
            <a:off x="965200" y="3860799"/>
            <a:ext cx="2603500" cy="1440129"/>
          </a:xfrm>
          <a:prstGeom prst="rect">
            <a:avLst/>
          </a:prstGeom>
          <a:solidFill>
            <a:schemeClr val="tx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F5AACE4-3879-666B-BF38-3A71F6A333D3}"/>
              </a:ext>
            </a:extLst>
          </p:cNvPr>
          <p:cNvSpPr/>
          <p:nvPr/>
        </p:nvSpPr>
        <p:spPr>
          <a:xfrm>
            <a:off x="1847850" y="4958029"/>
            <a:ext cx="838200" cy="228600"/>
          </a:xfrm>
          <a:prstGeom prst="rect">
            <a:avLst/>
          </a:prstGeom>
          <a:solidFill>
            <a:schemeClr val="accent4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CBF5FC-B10B-F000-5773-997AFB15F5E8}"/>
              </a:ext>
            </a:extLst>
          </p:cNvPr>
          <p:cNvSpPr txBox="1"/>
          <p:nvPr/>
        </p:nvSpPr>
        <p:spPr>
          <a:xfrm>
            <a:off x="1054100" y="4143831"/>
            <a:ext cx="2425700" cy="38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디바이스에 저장 공간이 부족합니다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</a:rPr>
              <a:t>저장 공간을 확보한 후 다시 시도해 주시기 바랍니다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4A5DEA-DF9B-16D3-61BF-552EDF57E2C6}"/>
              </a:ext>
            </a:extLst>
          </p:cNvPr>
          <p:cNvSpPr txBox="1"/>
          <p:nvPr/>
        </p:nvSpPr>
        <p:spPr>
          <a:xfrm>
            <a:off x="1930400" y="4973903"/>
            <a:ext cx="67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확인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71AC66E-D1C8-2FB4-2815-3E9912A78DAA}"/>
              </a:ext>
            </a:extLst>
          </p:cNvPr>
          <p:cNvSpPr/>
          <p:nvPr/>
        </p:nvSpPr>
        <p:spPr>
          <a:xfrm>
            <a:off x="1784860" y="3644898"/>
            <a:ext cx="965537" cy="21589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A4DB69-3BBF-BA99-355B-7FAE878AAD79}"/>
              </a:ext>
            </a:extLst>
          </p:cNvPr>
          <p:cNvSpPr/>
          <p:nvPr/>
        </p:nvSpPr>
        <p:spPr>
          <a:xfrm>
            <a:off x="1124460" y="4159671"/>
            <a:ext cx="2286338" cy="43264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FF35AE-7D07-0BBF-2EE8-9E0D700CFBD2}"/>
              </a:ext>
            </a:extLst>
          </p:cNvPr>
          <p:cNvSpPr/>
          <p:nvPr/>
        </p:nvSpPr>
        <p:spPr>
          <a:xfrm>
            <a:off x="1822115" y="4952151"/>
            <a:ext cx="891028" cy="229449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73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0CA6F58-D914-A65A-4B29-4A7C4B0CB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3366D89-C50E-5095-674C-08D6C4E22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35521"/>
            <a:ext cx="10515600" cy="444551"/>
          </a:xfrm>
        </p:spPr>
        <p:txBody>
          <a:bodyPr>
            <a:normAutofit/>
          </a:bodyPr>
          <a:lstStyle/>
          <a:p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옵션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그림자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끄기 </a:t>
            </a: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792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BF41DCD4-2F0D-4EF6-9DB6-3DBC03B1F5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081490"/>
              </p:ext>
            </p:extLst>
          </p:nvPr>
        </p:nvGraphicFramePr>
        <p:xfrm>
          <a:off x="846220" y="719666"/>
          <a:ext cx="10499560" cy="112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864">
                  <a:extLst>
                    <a:ext uri="{9D8B030D-6E8A-4147-A177-3AD203B41FA5}">
                      <a16:colId xmlns:a16="http://schemas.microsoft.com/office/drawing/2014/main" val="4003790452"/>
                    </a:ext>
                  </a:extLst>
                </a:gridCol>
                <a:gridCol w="1323474">
                  <a:extLst>
                    <a:ext uri="{9D8B030D-6E8A-4147-A177-3AD203B41FA5}">
                      <a16:colId xmlns:a16="http://schemas.microsoft.com/office/drawing/2014/main" val="3657538142"/>
                    </a:ext>
                  </a:extLst>
                </a:gridCol>
                <a:gridCol w="6087979">
                  <a:extLst>
                    <a:ext uri="{9D8B030D-6E8A-4147-A177-3AD203B41FA5}">
                      <a16:colId xmlns:a16="http://schemas.microsoft.com/office/drawing/2014/main" val="23901448"/>
                    </a:ext>
                  </a:extLst>
                </a:gridCol>
                <a:gridCol w="1616243">
                  <a:extLst>
                    <a:ext uri="{9D8B030D-6E8A-4147-A177-3AD203B41FA5}">
                      <a16:colId xmlns:a16="http://schemas.microsoft.com/office/drawing/2014/main" val="1566179283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수정일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비고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250041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25.05.</a:t>
                      </a:r>
                      <a:endParaRPr lang="ko-KR" alt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김민재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초안 작성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52348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25.05.28</a:t>
                      </a:r>
                      <a:endParaRPr lang="ko-KR" alt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김민재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CDN 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다운로드 시점에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[ 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남은 용량 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&lt; CDN 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용량 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]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인 경우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다운로드 진행 불가 및 팝업 노출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.</a:t>
                      </a:r>
                      <a:b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</a:b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Page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10.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용량부족 예외처리 추가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46982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25.05.29</a:t>
                      </a:r>
                      <a:endParaRPr lang="ko-KR" alt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김민재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저사양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/ </a:t>
                      </a:r>
                      <a:r>
                        <a:rPr lang="ko-KR" altLang="en-US" sz="1000" dirty="0" err="1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고사양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디바이스에 대한</a:t>
                      </a:r>
                      <a:r>
                        <a:rPr lang="en-US" altLang="ko-KR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, CDN </a:t>
                      </a:r>
                      <a:r>
                        <a:rPr lang="ko-KR" altLang="en-US" sz="10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다운로드 처리방식 내용 추가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959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159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8D1E12-4DEF-BB18-D951-BBFFD2E67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4E0FA-EA36-9082-018D-29349D51E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" y="1711"/>
            <a:ext cx="6526129" cy="360000"/>
          </a:xfrm>
        </p:spPr>
        <p:txBody>
          <a:bodyPr/>
          <a:lstStyle/>
          <a:p>
            <a:r>
              <a:rPr lang="ko-KR" altLang="en-US" dirty="0"/>
              <a:t>실시간 그림자 </a:t>
            </a:r>
            <a:r>
              <a:rPr lang="en-US" altLang="ko-KR" dirty="0"/>
              <a:t>-</a:t>
            </a:r>
            <a:r>
              <a:rPr lang="ko-KR" altLang="en-US" dirty="0"/>
              <a:t> 끄기 </a:t>
            </a:r>
            <a:r>
              <a:rPr lang="en-US" altLang="ko-KR" dirty="0"/>
              <a:t>[ 25.05.29 </a:t>
            </a:r>
            <a:r>
              <a:rPr lang="ko-KR" altLang="en-US" dirty="0"/>
              <a:t>내용 추가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AC955-5683-71B2-3412-D89BBA3A6FB9}"/>
              </a:ext>
            </a:extLst>
          </p:cNvPr>
          <p:cNvSpPr txBox="1"/>
          <p:nvPr/>
        </p:nvSpPr>
        <p:spPr>
          <a:xfrm>
            <a:off x="201038" y="654996"/>
            <a:ext cx="476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그래픽 옵션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실시간 그림자 </a:t>
            </a:r>
            <a:r>
              <a:rPr lang="en-US" altLang="ko-KR" sz="1100" b="1" dirty="0"/>
              <a:t>[ 25.05.29 </a:t>
            </a:r>
            <a:r>
              <a:rPr lang="ko-KR" altLang="en-US" sz="1100" b="1" dirty="0"/>
              <a:t>내용 추가 </a:t>
            </a:r>
            <a:r>
              <a:rPr lang="en-US" altLang="ko-KR" sz="1100" b="1" dirty="0"/>
              <a:t>]</a:t>
            </a:r>
            <a:endParaRPr lang="ko-KR" altLang="en-US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D67D5-55DB-C7D2-097D-A2F2205FF29A}"/>
              </a:ext>
            </a:extLst>
          </p:cNvPr>
          <p:cNvSpPr txBox="1"/>
          <p:nvPr/>
        </p:nvSpPr>
        <p:spPr>
          <a:xfrm>
            <a:off x="382622" y="909371"/>
            <a:ext cx="7681878" cy="100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실시간 그림자 옵션의 기능을 추가합니다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※ </a:t>
            </a:r>
            <a:r>
              <a:rPr lang="en-US" altLang="ko-KR" sz="800" dirty="0" err="1">
                <a:solidFill>
                  <a:schemeClr val="accent4">
                    <a:lumMod val="50000"/>
                  </a:schemeClr>
                </a:solidFill>
              </a:rPr>
              <a:t>Setting_EnvironmentGraphics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 :: ID (4590) // Mobile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옵션 실시간 그림자</a:t>
            </a:r>
            <a:b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800" dirty="0"/>
              <a:t>    </a:t>
            </a:r>
            <a:r>
              <a:rPr lang="ko-KR" altLang="en-US" sz="800" dirty="0"/>
              <a:t>▶ 실시간 그림자 </a:t>
            </a:r>
            <a:r>
              <a:rPr lang="en-US" altLang="ko-KR" sz="800" dirty="0"/>
              <a:t>[ </a:t>
            </a:r>
            <a:r>
              <a:rPr lang="ko-KR" altLang="en-US" sz="800" dirty="0"/>
              <a:t>중간 </a:t>
            </a:r>
            <a:r>
              <a:rPr lang="en-US" altLang="ko-KR" sz="800" dirty="0"/>
              <a:t>]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ko-KR" altLang="en-US" sz="800" dirty="0"/>
              <a:t>▶ 실시간 그림자 </a:t>
            </a:r>
            <a:r>
              <a:rPr lang="en-US" altLang="ko-KR" sz="800" dirty="0"/>
              <a:t>[ </a:t>
            </a:r>
            <a:r>
              <a:rPr lang="ko-KR" altLang="en-US" sz="800" dirty="0"/>
              <a:t>낮음 </a:t>
            </a:r>
            <a:r>
              <a:rPr lang="en-US" altLang="ko-KR" sz="800" dirty="0"/>
              <a:t>]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ko-KR" altLang="en-US" sz="800" dirty="0"/>
              <a:t>▶ 실시간 그림자 </a:t>
            </a:r>
            <a:r>
              <a:rPr lang="en-US" altLang="ko-KR" sz="800" dirty="0"/>
              <a:t>[ </a:t>
            </a:r>
            <a:r>
              <a:rPr lang="ko-KR" altLang="en-US" sz="800" dirty="0"/>
              <a:t>끄기 </a:t>
            </a:r>
            <a:r>
              <a:rPr lang="en-US" altLang="ko-KR" sz="800" dirty="0"/>
              <a:t>] // </a:t>
            </a:r>
            <a:r>
              <a:rPr lang="ko-KR" altLang="en-US" sz="800" dirty="0"/>
              <a:t>신규</a:t>
            </a:r>
            <a:r>
              <a:rPr lang="en-US" altLang="ko-KR" sz="800" dirty="0"/>
              <a:t> </a:t>
            </a:r>
            <a:r>
              <a:rPr lang="ko-KR" altLang="en-US" sz="800" dirty="0"/>
              <a:t>기능</a:t>
            </a:r>
            <a:endParaRPr lang="en-US" altLang="ko-KR" sz="9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1F64F4E-9126-AAC0-C540-146261D0F9B6}"/>
              </a:ext>
            </a:extLst>
          </p:cNvPr>
          <p:cNvGrpSpPr/>
          <p:nvPr/>
        </p:nvGrpSpPr>
        <p:grpSpPr>
          <a:xfrm>
            <a:off x="615951" y="2220190"/>
            <a:ext cx="7372349" cy="4510810"/>
            <a:chOff x="615951" y="1976410"/>
            <a:chExt cx="7770776" cy="475459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D4D645B-D3B9-1101-4872-8B981C46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2"/>
            <a:stretch/>
          </p:blipFill>
          <p:spPr>
            <a:xfrm>
              <a:off x="615951" y="1976410"/>
              <a:ext cx="7770776" cy="475459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CE2F3D-C60B-A5A0-B935-8F6C4BE2D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119" y="3500617"/>
              <a:ext cx="2176461" cy="23776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26BFECF-8EF7-3C08-4AA5-F13011E8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6922"/>
            <a:stretch/>
          </p:blipFill>
          <p:spPr>
            <a:xfrm>
              <a:off x="7565230" y="3500617"/>
              <a:ext cx="719931" cy="23776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16C1A98-114F-36D1-101B-A3CCE9AD654D}"/>
                </a:ext>
              </a:extLst>
            </p:cNvPr>
            <p:cNvSpPr/>
            <p:nvPr/>
          </p:nvSpPr>
          <p:spPr>
            <a:xfrm>
              <a:off x="7627918" y="3547882"/>
              <a:ext cx="595331" cy="128768"/>
            </a:xfrm>
            <a:prstGeom prst="rect">
              <a:avLst/>
            </a:prstGeom>
            <a:solidFill>
              <a:srgbClr val="3C3C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B719B7-32C3-3AF9-4E5C-E8A5A2F3A642}"/>
                </a:ext>
              </a:extLst>
            </p:cNvPr>
            <p:cNvSpPr txBox="1"/>
            <p:nvPr/>
          </p:nvSpPr>
          <p:spPr>
            <a:xfrm>
              <a:off x="7745377" y="3500161"/>
              <a:ext cx="6413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b="1" dirty="0">
                  <a:solidFill>
                    <a:srgbClr val="FF0000"/>
                  </a:solidFill>
                </a:rPr>
                <a:t>끄기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998269-6DA4-8905-FFBF-83A6D61C8EB6}"/>
              </a:ext>
            </a:extLst>
          </p:cNvPr>
          <p:cNvSpPr/>
          <p:nvPr/>
        </p:nvSpPr>
        <p:spPr>
          <a:xfrm>
            <a:off x="7244356" y="3678017"/>
            <a:ext cx="610594" cy="195484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66BFD1-9573-1FED-EA64-A95DAE5CDF52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7854950" y="3775759"/>
            <a:ext cx="417010" cy="2286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037ADF6-EE0B-7B01-20CF-DB2106405825}"/>
              </a:ext>
            </a:extLst>
          </p:cNvPr>
          <p:cNvSpPr txBox="1"/>
          <p:nvPr/>
        </p:nvSpPr>
        <p:spPr>
          <a:xfrm>
            <a:off x="8271960" y="3678017"/>
            <a:ext cx="891089" cy="20005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/>
              <a:t>신규 기능 추가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2402065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8055-6A6A-C049-A12F-B0CE190B9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</a:t>
            </a:r>
            <a:r>
              <a:rPr lang="ko-KR" altLang="en-US" dirty="0"/>
              <a:t> 분할 패치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D9400-1744-CD04-8CB2-7DB0E4302414}"/>
              </a:ext>
            </a:extLst>
          </p:cNvPr>
          <p:cNvSpPr txBox="1"/>
          <p:nvPr/>
        </p:nvSpPr>
        <p:spPr>
          <a:xfrm>
            <a:off x="214009" y="654996"/>
            <a:ext cx="217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분할 </a:t>
            </a:r>
            <a:r>
              <a:rPr lang="ko-KR" altLang="en-US" sz="1000" b="1" dirty="0"/>
              <a:t>패치</a:t>
            </a:r>
            <a:r>
              <a:rPr lang="ko-KR" altLang="en-US" sz="1100" b="1" dirty="0"/>
              <a:t>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0B4BE1-2419-DF80-15BD-DD99FFD79D3F}"/>
              </a:ext>
            </a:extLst>
          </p:cNvPr>
          <p:cNvSpPr txBox="1"/>
          <p:nvPr/>
        </p:nvSpPr>
        <p:spPr>
          <a:xfrm>
            <a:off x="415047" y="902886"/>
            <a:ext cx="8125838" cy="1999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b="1" dirty="0"/>
              <a:t>동남아 지역의 네트워크 속도를 고려할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기존 대용량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을 진행하는 경우 부담이되어 모객이 힘들다고 판단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＃ 실제 동남아 지역의 일부는 패치를 진행받는 도중 이탈하는 사례가 발생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＃ </a:t>
            </a:r>
            <a:r>
              <a:rPr lang="en-US" altLang="ko-KR" sz="800" dirty="0"/>
              <a:t>TW </a:t>
            </a:r>
            <a:r>
              <a:rPr lang="ko-KR" altLang="en-US" sz="800" dirty="0"/>
              <a:t>국가에서 </a:t>
            </a:r>
            <a:r>
              <a:rPr lang="en-US" altLang="ko-KR" sz="800" dirty="0"/>
              <a:t>CDN </a:t>
            </a:r>
            <a:r>
              <a:rPr lang="ko-KR" altLang="en-US" sz="800" dirty="0"/>
              <a:t>패치를 진행하는 도중</a:t>
            </a:r>
            <a:r>
              <a:rPr lang="en-US" altLang="ko-KR" sz="800" dirty="0"/>
              <a:t>, </a:t>
            </a:r>
            <a:r>
              <a:rPr lang="ko-KR" altLang="en-US" sz="800" dirty="0"/>
              <a:t>대다수의 유저가 이탈한 사례가 있음</a:t>
            </a:r>
            <a:r>
              <a:rPr lang="en-US" altLang="ko-KR" sz="800" dirty="0"/>
              <a:t>.</a:t>
            </a:r>
            <a:br>
              <a:rPr lang="en-US" altLang="ko-KR" sz="800" b="1" dirty="0"/>
            </a:br>
            <a:endParaRPr lang="en-US" altLang="ko-KR" sz="900" b="1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900" b="1" dirty="0"/>
              <a:t>CDN</a:t>
            </a:r>
            <a:r>
              <a:rPr lang="ko-KR" altLang="en-US" sz="900" b="1" dirty="0"/>
              <a:t> 패치를 두 개로 분할하여</a:t>
            </a:r>
            <a:r>
              <a:rPr lang="en-US" altLang="ko-KR" sz="900" b="1" dirty="0"/>
              <a:t>, [ </a:t>
            </a:r>
            <a:r>
              <a:rPr lang="ko-KR" altLang="en-US" sz="900" b="1" dirty="0"/>
              <a:t>튜토리얼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&amp; 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 ] </a:t>
            </a:r>
            <a:r>
              <a:rPr lang="ko-KR" altLang="en-US" sz="900" b="1" dirty="0"/>
              <a:t>두 번의 패치를 진행하도록 변경합니다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＃ 튜토리얼 </a:t>
            </a:r>
            <a:r>
              <a:rPr lang="en-US" altLang="ko-KR" sz="800" dirty="0"/>
              <a:t>CDN</a:t>
            </a:r>
            <a:r>
              <a:rPr lang="ko-KR" altLang="en-US" sz="800" dirty="0"/>
              <a:t> → 약 </a:t>
            </a:r>
            <a:r>
              <a:rPr lang="en-US" altLang="ko-KR" sz="800" dirty="0"/>
              <a:t>500MG</a:t>
            </a:r>
            <a:r>
              <a:rPr lang="ko-KR" altLang="en-US" sz="800" dirty="0"/>
              <a:t>에 해당하며</a:t>
            </a:r>
            <a:r>
              <a:rPr lang="en-US" altLang="ko-KR" sz="800" dirty="0"/>
              <a:t>, </a:t>
            </a:r>
            <a:r>
              <a:rPr lang="ko-KR" altLang="en-US" sz="800" dirty="0"/>
              <a:t>튜토리얼을 진행하기 위한 데이터를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＃ 게임 데이터 </a:t>
            </a:r>
            <a:r>
              <a:rPr lang="en-US" altLang="ko-KR" sz="800" dirty="0"/>
              <a:t>CDN</a:t>
            </a:r>
            <a:r>
              <a:rPr lang="ko-KR" altLang="en-US" sz="800" dirty="0"/>
              <a:t> → 튜토리얼 </a:t>
            </a:r>
            <a:r>
              <a:rPr lang="en-US" altLang="ko-KR" sz="800" dirty="0"/>
              <a:t>500MG </a:t>
            </a:r>
            <a:r>
              <a:rPr lang="ko-KR" altLang="en-US" sz="800" dirty="0"/>
              <a:t>외</a:t>
            </a:r>
            <a:r>
              <a:rPr lang="en-US" altLang="ko-KR" sz="800" dirty="0"/>
              <a:t>, </a:t>
            </a:r>
            <a:r>
              <a:rPr lang="ko-KR" altLang="en-US" sz="800" dirty="0"/>
              <a:t>모든 데이터를 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en-US" altLang="ko-KR" sz="8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900" b="1" dirty="0"/>
              <a:t>최초 </a:t>
            </a:r>
            <a:r>
              <a:rPr lang="en-US" altLang="ko-KR" sz="900" b="1" dirty="0"/>
              <a:t>CDN </a:t>
            </a:r>
            <a:r>
              <a:rPr lang="ko-KR" altLang="en-US" sz="900" b="1" dirty="0"/>
              <a:t>분할 패치가 진행되면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진행되는 패치를 모두 완료하기 전까지는 튜토리얼을 넘어갈 수 없어야합니다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※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게임 데이터를 모두 받지 못한 상태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US" altLang="ko-KR" sz="9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8DB0E21-62A5-9E1D-388C-C3984230B208}"/>
              </a:ext>
            </a:extLst>
          </p:cNvPr>
          <p:cNvCxnSpPr>
            <a:cxnSpLocks/>
          </p:cNvCxnSpPr>
          <p:nvPr/>
        </p:nvCxnSpPr>
        <p:spPr>
          <a:xfrm>
            <a:off x="2988355" y="5032446"/>
            <a:ext cx="0" cy="1426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85E0A3-0777-7B2E-A997-98593A670ABF}"/>
              </a:ext>
            </a:extLst>
          </p:cNvPr>
          <p:cNvCxnSpPr>
            <a:cxnSpLocks/>
          </p:cNvCxnSpPr>
          <p:nvPr/>
        </p:nvCxnSpPr>
        <p:spPr>
          <a:xfrm>
            <a:off x="2988355" y="5103782"/>
            <a:ext cx="677045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왼쪽 대괄호 29">
            <a:extLst>
              <a:ext uri="{FF2B5EF4-FFF2-40B4-BE49-F238E27FC236}">
                <a16:creationId xmlns:a16="http://schemas.microsoft.com/office/drawing/2014/main" id="{5C592B74-C481-1B7F-848B-4A5850A4AD20}"/>
              </a:ext>
            </a:extLst>
          </p:cNvPr>
          <p:cNvSpPr/>
          <p:nvPr/>
        </p:nvSpPr>
        <p:spPr>
          <a:xfrm rot="5400000">
            <a:off x="4019487" y="3657606"/>
            <a:ext cx="272372" cy="2334639"/>
          </a:xfrm>
          <a:prstGeom prst="leftBracket">
            <a:avLst>
              <a:gd name="adj" fmla="val 493397"/>
            </a:avLst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D417DEF-1F78-0BB7-3D9A-1D921E10855E}"/>
              </a:ext>
            </a:extLst>
          </p:cNvPr>
          <p:cNvCxnSpPr>
            <a:cxnSpLocks/>
          </p:cNvCxnSpPr>
          <p:nvPr/>
        </p:nvCxnSpPr>
        <p:spPr>
          <a:xfrm>
            <a:off x="5322993" y="5032446"/>
            <a:ext cx="0" cy="1426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766FADF-04D8-F6BB-5EBE-D344C6020C95}"/>
              </a:ext>
            </a:extLst>
          </p:cNvPr>
          <p:cNvSpPr txBox="1"/>
          <p:nvPr/>
        </p:nvSpPr>
        <p:spPr>
          <a:xfrm>
            <a:off x="3477979" y="4443396"/>
            <a:ext cx="1355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튜토리얼 </a:t>
            </a:r>
            <a:r>
              <a:rPr lang="en-US" altLang="ko-KR" sz="800" b="1" dirty="0"/>
              <a:t>CDN</a:t>
            </a:r>
            <a:endParaRPr lang="ko-KR" altLang="en-US" sz="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541781E4-0F27-EDB1-96FA-F06D8BAF93DA}"/>
              </a:ext>
            </a:extLst>
          </p:cNvPr>
          <p:cNvCxnSpPr>
            <a:cxnSpLocks/>
          </p:cNvCxnSpPr>
          <p:nvPr/>
        </p:nvCxnSpPr>
        <p:spPr>
          <a:xfrm>
            <a:off x="9758805" y="5032446"/>
            <a:ext cx="0" cy="14267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왼쪽 대괄호 37">
            <a:extLst>
              <a:ext uri="{FF2B5EF4-FFF2-40B4-BE49-F238E27FC236}">
                <a16:creationId xmlns:a16="http://schemas.microsoft.com/office/drawing/2014/main" id="{A293150E-5EA7-48A3-0773-1D72470A1CF8}"/>
              </a:ext>
            </a:extLst>
          </p:cNvPr>
          <p:cNvSpPr/>
          <p:nvPr/>
        </p:nvSpPr>
        <p:spPr>
          <a:xfrm rot="5400000">
            <a:off x="7398227" y="2607020"/>
            <a:ext cx="272372" cy="4435813"/>
          </a:xfrm>
          <a:prstGeom prst="leftBracket">
            <a:avLst>
              <a:gd name="adj" fmla="val 493397"/>
            </a:avLst>
          </a:prstGeom>
          <a:ln w="63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CF5CFA-5DB5-F01F-0F5C-872BA2DD905E}"/>
              </a:ext>
            </a:extLst>
          </p:cNvPr>
          <p:cNvSpPr txBox="1"/>
          <p:nvPr/>
        </p:nvSpPr>
        <p:spPr>
          <a:xfrm>
            <a:off x="7005877" y="4443397"/>
            <a:ext cx="1355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게임 데이터 </a:t>
            </a:r>
            <a:r>
              <a:rPr lang="en-US" altLang="ko-KR" sz="800" b="1" dirty="0"/>
              <a:t>CDN</a:t>
            </a:r>
            <a:endParaRPr lang="ko-KR" altLang="en-US" sz="800" b="1" dirty="0"/>
          </a:p>
        </p:txBody>
      </p:sp>
      <p:pic>
        <p:nvPicPr>
          <p:cNvPr id="40" name="그래픽 39" descr="문서 단색으로 채워진">
            <a:extLst>
              <a:ext uri="{FF2B5EF4-FFF2-40B4-BE49-F238E27FC236}">
                <a16:creationId xmlns:a16="http://schemas.microsoft.com/office/drawing/2014/main" id="{2DC25D4A-EA2A-9CB7-569E-2F2B13D35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5001" y="4747710"/>
            <a:ext cx="569471" cy="56947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37A3E36-78E5-F616-D4FE-3733835B2126}"/>
              </a:ext>
            </a:extLst>
          </p:cNvPr>
          <p:cNvSpPr txBox="1"/>
          <p:nvPr/>
        </p:nvSpPr>
        <p:spPr>
          <a:xfrm>
            <a:off x="1223586" y="5270282"/>
            <a:ext cx="12723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[ </a:t>
            </a:r>
            <a:r>
              <a:rPr lang="ko-KR" altLang="en-US" sz="800" b="1" dirty="0"/>
              <a:t>게임 최초 설치 </a:t>
            </a:r>
            <a:r>
              <a:rPr lang="en-US" altLang="ko-KR" sz="800" b="1" dirty="0"/>
              <a:t>]</a:t>
            </a:r>
            <a:endParaRPr lang="ko-KR" altLang="en-US" sz="8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EE62685-7E1D-6B42-A750-A71B04E67B9A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5322993" y="5258210"/>
            <a:ext cx="0" cy="433221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1543756-9476-2E70-23F0-B8865655F5B9}"/>
              </a:ext>
            </a:extLst>
          </p:cNvPr>
          <p:cNvSpPr txBox="1"/>
          <p:nvPr/>
        </p:nvSpPr>
        <p:spPr>
          <a:xfrm>
            <a:off x="4723121" y="5691431"/>
            <a:ext cx="1199744" cy="33855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＃ 게임 접속</a:t>
            </a:r>
            <a:br>
              <a:rPr lang="en-US" altLang="ko-KR" sz="800" dirty="0"/>
            </a:br>
            <a:r>
              <a:rPr lang="en-US" altLang="ko-KR" sz="800" dirty="0"/>
              <a:t>[ </a:t>
            </a:r>
            <a:r>
              <a:rPr lang="ko-KR" altLang="en-US" sz="800" dirty="0"/>
              <a:t>튜토리얼만 가능 </a:t>
            </a:r>
            <a:r>
              <a:rPr lang="en-US" altLang="ko-KR" sz="800" dirty="0"/>
              <a:t>]</a:t>
            </a:r>
            <a:endParaRPr lang="ko-KR" alt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BB4B89A-E567-FB2B-5096-8FFFDA377805}"/>
              </a:ext>
            </a:extLst>
          </p:cNvPr>
          <p:cNvSpPr txBox="1"/>
          <p:nvPr/>
        </p:nvSpPr>
        <p:spPr>
          <a:xfrm>
            <a:off x="7005877" y="4259899"/>
            <a:ext cx="1355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[ </a:t>
            </a:r>
            <a:r>
              <a:rPr lang="ko-KR" altLang="en-US" sz="800" dirty="0"/>
              <a:t>튜토리얼 외 진행 불가 </a:t>
            </a:r>
            <a:r>
              <a:rPr lang="en-US" altLang="ko-KR" sz="800" dirty="0"/>
              <a:t>]</a:t>
            </a:r>
            <a:endParaRPr lang="ko-KR" altLang="en-US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60FFA9-794D-6C35-BFB2-C00E38239E6E}"/>
              </a:ext>
            </a:extLst>
          </p:cNvPr>
          <p:cNvSpPr txBox="1"/>
          <p:nvPr/>
        </p:nvSpPr>
        <p:spPr>
          <a:xfrm>
            <a:off x="3474736" y="4252195"/>
            <a:ext cx="1355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[ PV</a:t>
            </a:r>
            <a:r>
              <a:rPr lang="ko-KR" altLang="en-US" sz="800" dirty="0"/>
              <a:t>영상 </a:t>
            </a:r>
            <a:r>
              <a:rPr lang="en-US" altLang="ko-KR" sz="800" dirty="0"/>
              <a:t>&amp; CDN </a:t>
            </a:r>
            <a:r>
              <a:rPr lang="ko-KR" altLang="en-US" sz="800" dirty="0"/>
              <a:t>패치 </a:t>
            </a:r>
            <a:r>
              <a:rPr lang="en-US" altLang="ko-KR" sz="800" dirty="0"/>
              <a:t>]</a:t>
            </a:r>
            <a:endParaRPr lang="ko-KR" altLang="en-US" sz="800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EADFB833-20A8-3404-A28A-6CA989368FFA}"/>
              </a:ext>
            </a:extLst>
          </p:cNvPr>
          <p:cNvSpPr/>
          <p:nvPr/>
        </p:nvSpPr>
        <p:spPr>
          <a:xfrm>
            <a:off x="2463460" y="4961112"/>
            <a:ext cx="278458" cy="3142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F3FD472-6741-0B85-71CE-434BC6D09254}"/>
              </a:ext>
            </a:extLst>
          </p:cNvPr>
          <p:cNvSpPr/>
          <p:nvPr/>
        </p:nvSpPr>
        <p:spPr>
          <a:xfrm>
            <a:off x="64851" y="3579779"/>
            <a:ext cx="12042843" cy="322309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193DA9-0126-4D42-2B09-C265637AF83E}"/>
              </a:ext>
            </a:extLst>
          </p:cNvPr>
          <p:cNvSpPr txBox="1"/>
          <p:nvPr/>
        </p:nvSpPr>
        <p:spPr>
          <a:xfrm>
            <a:off x="214009" y="3624063"/>
            <a:ext cx="217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분할 </a:t>
            </a:r>
            <a:r>
              <a:rPr lang="ko-KR" altLang="en-US" sz="1000" b="1" dirty="0"/>
              <a:t>패치</a:t>
            </a:r>
            <a:r>
              <a:rPr lang="ko-KR" altLang="en-US" sz="1100" b="1" dirty="0"/>
              <a:t> 요약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00569B3-67E1-FF68-2FCD-FA1D6CB80AE2}"/>
              </a:ext>
            </a:extLst>
          </p:cNvPr>
          <p:cNvCxnSpPr>
            <a:cxnSpLocks/>
          </p:cNvCxnSpPr>
          <p:nvPr/>
        </p:nvCxnSpPr>
        <p:spPr>
          <a:xfrm>
            <a:off x="2988353" y="5103782"/>
            <a:ext cx="6770452" cy="0"/>
          </a:xfrm>
          <a:prstGeom prst="straightConnector1">
            <a:avLst/>
          </a:prstGeom>
          <a:ln w="63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2033559-1C08-E1F4-EC97-00EAD9C09F22}"/>
              </a:ext>
            </a:extLst>
          </p:cNvPr>
          <p:cNvSpPr txBox="1"/>
          <p:nvPr/>
        </p:nvSpPr>
        <p:spPr>
          <a:xfrm>
            <a:off x="368772" y="3828440"/>
            <a:ext cx="62784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※ </a:t>
            </a:r>
            <a:r>
              <a:rPr lang="ko-KR" altLang="en-US" sz="800" dirty="0"/>
              <a:t>이미 설치한 상태에서</a:t>
            </a:r>
            <a:r>
              <a:rPr lang="en-US" altLang="ko-KR" sz="800" dirty="0"/>
              <a:t>, </a:t>
            </a:r>
            <a:r>
              <a:rPr lang="ko-KR" altLang="en-US" sz="800" dirty="0"/>
              <a:t>다른 디바이스에 설치를 시도하는 경우</a:t>
            </a:r>
            <a:r>
              <a:rPr lang="en-US" altLang="ko-KR" sz="800" dirty="0"/>
              <a:t> </a:t>
            </a:r>
            <a:r>
              <a:rPr lang="ko-KR" altLang="en-US" sz="800" dirty="0"/>
              <a:t>→ 다른 디바이스에서의 최초 설치이기에 </a:t>
            </a:r>
            <a:r>
              <a:rPr lang="ko-KR" altLang="en-US" sz="800" dirty="0" err="1"/>
              <a:t>분할패치가</a:t>
            </a:r>
            <a:r>
              <a:rPr lang="ko-KR" altLang="en-US" sz="800" dirty="0"/>
              <a:t> 진행됩니다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1202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88DD1-7BE6-26A3-A561-9289CAC44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17439E-ADD6-D5A0-C039-1724E8A3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</a:t>
            </a:r>
            <a:r>
              <a:rPr lang="ko-KR" altLang="en-US" dirty="0"/>
              <a:t> 분할 패치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F0E30E-4A75-26B2-1455-2DC9B37E442F}"/>
              </a:ext>
            </a:extLst>
          </p:cNvPr>
          <p:cNvSpPr txBox="1"/>
          <p:nvPr/>
        </p:nvSpPr>
        <p:spPr>
          <a:xfrm>
            <a:off x="181583" y="590145"/>
            <a:ext cx="24708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분할 </a:t>
            </a:r>
            <a:r>
              <a:rPr lang="ko-KR" altLang="en-US" sz="1000" b="1" dirty="0"/>
              <a:t>패치</a:t>
            </a:r>
            <a:r>
              <a:rPr lang="ko-KR" altLang="en-US" sz="1100" b="1" dirty="0"/>
              <a:t> 과정 요약 </a:t>
            </a:r>
            <a:r>
              <a:rPr lang="en-US" altLang="ko-KR" sz="1100" b="1" dirty="0"/>
              <a:t>( </a:t>
            </a:r>
            <a:r>
              <a:rPr lang="ko-KR" altLang="en-US" sz="1100" b="1" dirty="0"/>
              <a:t>참고용 </a:t>
            </a:r>
            <a:r>
              <a:rPr lang="en-US" altLang="ko-KR" sz="1100" b="1" dirty="0"/>
              <a:t>)</a:t>
            </a:r>
            <a:endParaRPr lang="ko-KR" altLang="en-US" sz="1100" b="1" dirty="0"/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39349B5F-350C-2111-D75A-D3A5C748F6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1" t="1270" r="21609" b="531"/>
          <a:stretch/>
        </p:blipFill>
        <p:spPr>
          <a:xfrm>
            <a:off x="291830" y="1019695"/>
            <a:ext cx="8015591" cy="55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6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BDDCB-2BDB-E751-224E-FA57136E8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1802-4C6E-2B7E-BD35-056C4A2B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 </a:t>
            </a:r>
            <a:r>
              <a:rPr lang="ko-KR" altLang="en-US" dirty="0"/>
              <a:t>분할 패치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2432A6-992A-4562-5562-020F1B3CB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2" y="2140103"/>
            <a:ext cx="3871609" cy="3223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E1150C-8E1B-F034-C3E8-5EBD56C2DBB9}"/>
              </a:ext>
            </a:extLst>
          </p:cNvPr>
          <p:cNvSpPr txBox="1"/>
          <p:nvPr/>
        </p:nvSpPr>
        <p:spPr>
          <a:xfrm>
            <a:off x="259402" y="1938629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최초 </a:t>
            </a:r>
            <a:r>
              <a:rPr lang="en-US" altLang="ko-KR" sz="700" b="1" dirty="0"/>
              <a:t>CDN </a:t>
            </a:r>
            <a:r>
              <a:rPr lang="ko-KR" altLang="en-US" sz="700" b="1" dirty="0"/>
              <a:t>패치 </a:t>
            </a:r>
            <a:r>
              <a:rPr lang="en-US" altLang="ko-KR" sz="700" b="1" dirty="0"/>
              <a:t>(500MG)</a:t>
            </a:r>
            <a:endParaRPr lang="ko-KR" altLang="en-US" sz="7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6672E8-3AEB-E9AA-967F-CF0A309E0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714" y="681353"/>
            <a:ext cx="5469243" cy="291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D2FA90-C9CB-A70C-5AE9-97A8206B8C1F}"/>
              </a:ext>
            </a:extLst>
          </p:cNvPr>
          <p:cNvSpPr txBox="1"/>
          <p:nvPr/>
        </p:nvSpPr>
        <p:spPr>
          <a:xfrm>
            <a:off x="5771744" y="497701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캐릭터 선택창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백그라운드 다운로드 중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3BFEFAF-D978-84A5-DC68-0F1B2ECB82A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4143981" y="2140103"/>
            <a:ext cx="1640733" cy="1611984"/>
          </a:xfrm>
          <a:prstGeom prst="bentConnector3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F4D8BB6-597A-3A0E-5ED8-9FA306508554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4143981" y="3752087"/>
            <a:ext cx="1640733" cy="1593324"/>
          </a:xfrm>
          <a:prstGeom prst="bentConnector3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B50D14-7E2D-6827-DD46-850D2753017B}"/>
              </a:ext>
            </a:extLst>
          </p:cNvPr>
          <p:cNvSpPr txBox="1"/>
          <p:nvPr/>
        </p:nvSpPr>
        <p:spPr>
          <a:xfrm>
            <a:off x="5758773" y="3681888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튜토리얼 진행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백그라운드 다운로드 중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59ECFC-1658-F4D3-1CB2-2753E3534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14" y="3878183"/>
            <a:ext cx="5469243" cy="29344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A0715-9BE9-4D25-EE21-120EC54EFE3C}"/>
              </a:ext>
            </a:extLst>
          </p:cNvPr>
          <p:cNvSpPr txBox="1"/>
          <p:nvPr/>
        </p:nvSpPr>
        <p:spPr>
          <a:xfrm>
            <a:off x="214009" y="654996"/>
            <a:ext cx="217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분할 </a:t>
            </a:r>
            <a:r>
              <a:rPr lang="ko-KR" altLang="en-US" sz="1000" b="1" dirty="0"/>
              <a:t>패치 진행</a:t>
            </a:r>
            <a:r>
              <a:rPr lang="ko-KR" altLang="en-US" sz="1100" b="1" dirty="0"/>
              <a:t> 위치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D9BEC-A9B5-058B-4C5A-A9646A9DD230}"/>
              </a:ext>
            </a:extLst>
          </p:cNvPr>
          <p:cNvSpPr txBox="1"/>
          <p:nvPr/>
        </p:nvSpPr>
        <p:spPr>
          <a:xfrm>
            <a:off x="4536332" y="3652059"/>
            <a:ext cx="830090" cy="200055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" dirty="0"/>
              <a:t>CDN </a:t>
            </a:r>
            <a:r>
              <a:rPr lang="ko-KR" altLang="en-US" sz="700" dirty="0"/>
              <a:t>패치 이후</a:t>
            </a:r>
          </a:p>
        </p:txBody>
      </p:sp>
    </p:spTree>
    <p:extLst>
      <p:ext uri="{BB962C8B-B14F-4D97-AF65-F5344CB8AC3E}">
        <p14:creationId xmlns:p14="http://schemas.microsoft.com/office/powerpoint/2010/main" val="214930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6D9146-23BC-DE6A-24AD-B8AC3D45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 </a:t>
            </a:r>
            <a:r>
              <a:rPr lang="ko-KR" altLang="en-US" dirty="0"/>
              <a:t>분할 패치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402AA5-082D-EBBA-56E3-9888BF760A5F}"/>
              </a:ext>
            </a:extLst>
          </p:cNvPr>
          <p:cNvSpPr txBox="1"/>
          <p:nvPr/>
        </p:nvSpPr>
        <p:spPr>
          <a:xfrm>
            <a:off x="188068" y="1936223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튜토리얼 진행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백그라운드 다운로드 중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8A52F1E-9525-94AB-A90D-5D845FCD7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09" y="2132518"/>
            <a:ext cx="6371840" cy="34187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9878B7-20D8-0AF3-1D1B-930340C2AAF3}"/>
              </a:ext>
            </a:extLst>
          </p:cNvPr>
          <p:cNvSpPr txBox="1"/>
          <p:nvPr/>
        </p:nvSpPr>
        <p:spPr>
          <a:xfrm>
            <a:off x="129703" y="590146"/>
            <a:ext cx="38780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분할 </a:t>
            </a:r>
            <a:r>
              <a:rPr lang="ko-KR" altLang="en-US" sz="1000" b="1" dirty="0"/>
              <a:t>패치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백그라운드 다운로드</a:t>
            </a:r>
            <a:r>
              <a:rPr lang="en-US" altLang="ko-KR" sz="1000" b="1" dirty="0"/>
              <a:t>)</a:t>
            </a:r>
            <a:r>
              <a:rPr lang="ko-KR" altLang="en-US" sz="1100" b="1" dirty="0"/>
              <a:t> 표기 위치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AB1664-BC8D-031B-0C37-370C6F698826}"/>
              </a:ext>
            </a:extLst>
          </p:cNvPr>
          <p:cNvSpPr/>
          <p:nvPr/>
        </p:nvSpPr>
        <p:spPr>
          <a:xfrm>
            <a:off x="214010" y="2132519"/>
            <a:ext cx="1044102" cy="318851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344E9-5369-0C06-F966-0AD25BA66B07}"/>
              </a:ext>
            </a:extLst>
          </p:cNvPr>
          <p:cNvSpPr txBox="1"/>
          <p:nvPr/>
        </p:nvSpPr>
        <p:spPr>
          <a:xfrm>
            <a:off x="226978" y="2140086"/>
            <a:ext cx="10505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데이터 다운로드 중</a:t>
            </a:r>
            <a:r>
              <a:rPr lang="en-US" altLang="ko-KR" sz="700" b="1" dirty="0"/>
              <a:t>...</a:t>
            </a:r>
            <a:br>
              <a:rPr lang="en-US" altLang="ko-KR" sz="700" b="1" dirty="0"/>
            </a:br>
            <a:r>
              <a:rPr lang="en-US" altLang="ko-KR" sz="600" b="1" dirty="0"/>
              <a:t>[ 6.11MB / 20.5GB ]</a:t>
            </a:r>
            <a:endParaRPr lang="ko-KR" altLang="en-US" sz="7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FBFA419-E19E-36B1-2AA0-B491353EA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377" y="2911814"/>
            <a:ext cx="6395323" cy="34103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2F56F-CB40-64C4-CFF6-85155F9BA4CE}"/>
              </a:ext>
            </a:extLst>
          </p:cNvPr>
          <p:cNvSpPr txBox="1"/>
          <p:nvPr/>
        </p:nvSpPr>
        <p:spPr>
          <a:xfrm>
            <a:off x="10239984" y="3477102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캐릭터 선택화면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백그라운드 다운로드 중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5833DF-FC28-3667-3399-8DEE2C441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523" y="3680941"/>
            <a:ext cx="5797687" cy="309270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38EA9C6-3B6C-9FC5-893A-7207E010AD3B}"/>
              </a:ext>
            </a:extLst>
          </p:cNvPr>
          <p:cNvSpPr/>
          <p:nvPr/>
        </p:nvSpPr>
        <p:spPr>
          <a:xfrm>
            <a:off x="10781491" y="6182468"/>
            <a:ext cx="1044102" cy="318851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AE73D0-77EA-DA57-461F-69337407AFFC}"/>
              </a:ext>
            </a:extLst>
          </p:cNvPr>
          <p:cNvSpPr txBox="1"/>
          <p:nvPr/>
        </p:nvSpPr>
        <p:spPr>
          <a:xfrm>
            <a:off x="10794459" y="6190035"/>
            <a:ext cx="10505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데이터 다운로드 중</a:t>
            </a:r>
            <a:r>
              <a:rPr lang="en-US" altLang="ko-KR" sz="700" b="1" dirty="0"/>
              <a:t>...</a:t>
            </a:r>
            <a:br>
              <a:rPr lang="en-US" altLang="ko-KR" sz="700" b="1" dirty="0"/>
            </a:br>
            <a:r>
              <a:rPr lang="en-US" altLang="ko-KR" sz="600" b="1" dirty="0"/>
              <a:t>[ 6.11MB / 20.5GB ]</a:t>
            </a:r>
            <a:endParaRPr lang="ko-KR" altLang="en-US" sz="7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7AA7140-0DBB-3176-2997-9D3BAA694FED}"/>
              </a:ext>
            </a:extLst>
          </p:cNvPr>
          <p:cNvSpPr/>
          <p:nvPr/>
        </p:nvSpPr>
        <p:spPr>
          <a:xfrm>
            <a:off x="3303376" y="2904247"/>
            <a:ext cx="1044102" cy="318851"/>
          </a:xfrm>
          <a:prstGeom prst="rect">
            <a:avLst/>
          </a:prstGeom>
          <a:solidFill>
            <a:schemeClr val="bg1"/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F142AC-C810-B1DE-7833-5E86B62FB3AC}"/>
              </a:ext>
            </a:extLst>
          </p:cNvPr>
          <p:cNvSpPr txBox="1"/>
          <p:nvPr/>
        </p:nvSpPr>
        <p:spPr>
          <a:xfrm>
            <a:off x="3316344" y="2911814"/>
            <a:ext cx="10505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/>
              <a:t>데이터 다운로드 중</a:t>
            </a:r>
            <a:r>
              <a:rPr lang="en-US" altLang="ko-KR" sz="700" b="1" dirty="0"/>
              <a:t>...</a:t>
            </a:r>
            <a:br>
              <a:rPr lang="en-US" altLang="ko-KR" sz="700" b="1" dirty="0"/>
            </a:br>
            <a:r>
              <a:rPr lang="en-US" altLang="ko-KR" sz="600" b="1" dirty="0"/>
              <a:t>[ 6.11MB / 20.5GB ]</a:t>
            </a:r>
            <a:endParaRPr lang="ko-KR" altLang="en-US" sz="7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641720-1982-4BC3-1EBB-36156BA27487}"/>
              </a:ext>
            </a:extLst>
          </p:cNvPr>
          <p:cNvSpPr txBox="1"/>
          <p:nvPr/>
        </p:nvSpPr>
        <p:spPr>
          <a:xfrm>
            <a:off x="7373566" y="2525134"/>
            <a:ext cx="2325134" cy="394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b="1" dirty="0"/>
              <a:t>＃ 서버 선택화면 </a:t>
            </a:r>
            <a:r>
              <a:rPr lang="en-US" altLang="ko-KR" sz="700" b="1" dirty="0"/>
              <a:t>(</a:t>
            </a:r>
            <a:r>
              <a:rPr lang="ko-KR" altLang="en-US" sz="700" b="1" dirty="0"/>
              <a:t>백그라운드 다운로드 중</a:t>
            </a:r>
            <a:r>
              <a:rPr lang="en-US" altLang="ko-KR" sz="700" b="1" dirty="0"/>
              <a:t>)</a:t>
            </a:r>
            <a:br>
              <a:rPr lang="en-US" altLang="ko-KR" sz="700" b="1" dirty="0"/>
            </a:br>
            <a:r>
              <a:rPr lang="en-US" altLang="ko-KR" sz="700" dirty="0">
                <a:solidFill>
                  <a:srgbClr val="FF0000"/>
                </a:solidFill>
              </a:rPr>
              <a:t>※</a:t>
            </a:r>
            <a:r>
              <a:rPr lang="ko-KR" altLang="en-US" sz="700" dirty="0">
                <a:solidFill>
                  <a:srgbClr val="FF0000"/>
                </a:solidFill>
              </a:rPr>
              <a:t> 백그라운드 다운로드 중</a:t>
            </a:r>
            <a:r>
              <a:rPr lang="en-US" altLang="ko-KR" sz="700" dirty="0">
                <a:solidFill>
                  <a:srgbClr val="FF0000"/>
                </a:solidFill>
              </a:rPr>
              <a:t>, </a:t>
            </a:r>
            <a:r>
              <a:rPr lang="ko-KR" altLang="en-US" sz="700" dirty="0">
                <a:solidFill>
                  <a:srgbClr val="FF0000"/>
                </a:solidFill>
              </a:rPr>
              <a:t>게임 재접속 시 접근 가능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2F3636-52BB-4B38-927A-CF3DE75CC163}"/>
              </a:ext>
            </a:extLst>
          </p:cNvPr>
          <p:cNvSpPr txBox="1"/>
          <p:nvPr/>
        </p:nvSpPr>
        <p:spPr>
          <a:xfrm>
            <a:off x="330742" y="838036"/>
            <a:ext cx="4221804" cy="614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＃ </a:t>
            </a:r>
            <a:r>
              <a:rPr lang="en-US" altLang="ko-KR" sz="800" dirty="0"/>
              <a:t>(</a:t>
            </a:r>
            <a:r>
              <a:rPr lang="ko-KR" altLang="en-US" sz="800" dirty="0"/>
              <a:t>로그인 이후</a:t>
            </a:r>
            <a:r>
              <a:rPr lang="en-US" altLang="ko-KR" sz="800" dirty="0"/>
              <a:t>) </a:t>
            </a:r>
            <a:r>
              <a:rPr lang="ko-KR" altLang="en-US" sz="800" dirty="0"/>
              <a:t>서버 선택화면 </a:t>
            </a:r>
            <a:br>
              <a:rPr lang="en-US" altLang="ko-KR" sz="800" dirty="0"/>
            </a:br>
            <a:r>
              <a:rPr lang="ko-KR" altLang="en-US" sz="800" dirty="0"/>
              <a:t>＃ </a:t>
            </a:r>
            <a:r>
              <a:rPr lang="en-US" altLang="ko-KR" sz="800" dirty="0"/>
              <a:t>(</a:t>
            </a:r>
            <a:r>
              <a:rPr lang="ko-KR" altLang="en-US" sz="800" dirty="0"/>
              <a:t>로그인 이후</a:t>
            </a:r>
            <a:r>
              <a:rPr lang="en-US" altLang="ko-KR" sz="800" dirty="0"/>
              <a:t>) </a:t>
            </a:r>
            <a:r>
              <a:rPr lang="ko-KR" altLang="en-US" sz="800" dirty="0"/>
              <a:t>캐릭터 선택창</a:t>
            </a:r>
            <a:br>
              <a:rPr lang="en-US" altLang="ko-KR" sz="800" dirty="0"/>
            </a:br>
            <a:r>
              <a:rPr lang="ko-KR" altLang="en-US" sz="800" dirty="0"/>
              <a:t>＃ 튜토리얼 진행 중</a:t>
            </a:r>
            <a:r>
              <a:rPr lang="en-US" altLang="ko-KR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96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BB9EE-E79B-36A5-A2C5-A8199FE32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D73AE-D121-1EF8-18FD-3FB1A856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</a:t>
            </a:r>
            <a:r>
              <a:rPr lang="ko-KR" altLang="en-US" dirty="0"/>
              <a:t> 분할 패치 규칙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D88DFE-A885-8E76-3416-775009AA3ED8}"/>
              </a:ext>
            </a:extLst>
          </p:cNvPr>
          <p:cNvSpPr txBox="1"/>
          <p:nvPr/>
        </p:nvSpPr>
        <p:spPr>
          <a:xfrm>
            <a:off x="214009" y="654996"/>
            <a:ext cx="217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분할 </a:t>
            </a:r>
            <a:r>
              <a:rPr lang="ko-KR" altLang="en-US" sz="1000" b="1" dirty="0"/>
              <a:t>패치</a:t>
            </a:r>
            <a:r>
              <a:rPr lang="ko-KR" altLang="en-US" sz="1100" b="1" dirty="0"/>
              <a:t> 규칙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1997E-1629-7C7A-711E-34FA24D89D65}"/>
              </a:ext>
            </a:extLst>
          </p:cNvPr>
          <p:cNvSpPr txBox="1"/>
          <p:nvPr/>
        </p:nvSpPr>
        <p:spPr>
          <a:xfrm>
            <a:off x="415047" y="902886"/>
            <a:ext cx="8125838" cy="4376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CDN </a:t>
            </a:r>
            <a:r>
              <a:rPr lang="ko-KR" altLang="en-US" sz="900" b="1" dirty="0"/>
              <a:t>분할 패치는 최초 설치에만 적용합니다</a:t>
            </a:r>
            <a:r>
              <a:rPr lang="en-US" altLang="ko-KR" sz="900" b="1" dirty="0"/>
              <a:t>.  </a:t>
            </a:r>
            <a:r>
              <a:rPr lang="en-US" altLang="ko-KR" sz="800" b="1" dirty="0"/>
              <a:t>(</a:t>
            </a:r>
            <a:r>
              <a:rPr lang="en-US" altLang="ko-KR" sz="800" dirty="0"/>
              <a:t>※ SGP,</a:t>
            </a:r>
            <a:r>
              <a:rPr lang="ko-KR" altLang="en-US" sz="800" dirty="0"/>
              <a:t> 클라팀 확인 필요 </a:t>
            </a:r>
            <a:r>
              <a:rPr lang="en-US" altLang="ko-KR" sz="800" dirty="0"/>
              <a:t>)</a:t>
            </a:r>
            <a:br>
              <a:rPr lang="en-US" altLang="ko-KR" sz="900" dirty="0"/>
            </a:br>
            <a:r>
              <a:rPr lang="en-US" altLang="ko-KR" sz="800" dirty="0">
                <a:solidFill>
                  <a:srgbClr val="967751"/>
                </a:solidFill>
              </a:rPr>
              <a:t>※ CDN</a:t>
            </a:r>
            <a:r>
              <a:rPr lang="ko-KR" altLang="en-US" sz="800" dirty="0">
                <a:solidFill>
                  <a:srgbClr val="967751"/>
                </a:solidFill>
              </a:rPr>
              <a:t> 분할 패치를 모두 받아야만</a:t>
            </a:r>
            <a:r>
              <a:rPr lang="en-US" altLang="ko-KR" sz="800" dirty="0">
                <a:solidFill>
                  <a:srgbClr val="967751"/>
                </a:solidFill>
              </a:rPr>
              <a:t>, </a:t>
            </a:r>
            <a:r>
              <a:rPr lang="ko-KR" altLang="en-US" sz="800" dirty="0">
                <a:solidFill>
                  <a:srgbClr val="967751"/>
                </a:solidFill>
              </a:rPr>
              <a:t>분할 패치 완료로 판단합니다</a:t>
            </a:r>
            <a:r>
              <a:rPr lang="en-US" altLang="ko-KR" sz="800" dirty="0">
                <a:solidFill>
                  <a:srgbClr val="967751"/>
                </a:solidFill>
              </a:rPr>
              <a:t>.</a:t>
            </a:r>
            <a:br>
              <a:rPr lang="en-US" altLang="ko-KR" sz="800" dirty="0">
                <a:solidFill>
                  <a:srgbClr val="967751"/>
                </a:solidFill>
              </a:rPr>
            </a:br>
            <a:r>
              <a:rPr lang="en-US" altLang="ko-KR" sz="800" dirty="0">
                <a:solidFill>
                  <a:srgbClr val="967751"/>
                </a:solidFill>
              </a:rPr>
              <a:t>    [ </a:t>
            </a:r>
            <a:r>
              <a:rPr lang="ko-KR" altLang="en-US" sz="800" dirty="0">
                <a:solidFill>
                  <a:srgbClr val="967751"/>
                </a:solidFill>
              </a:rPr>
              <a:t>예시 </a:t>
            </a:r>
            <a:r>
              <a:rPr lang="en-US" altLang="ko-KR" sz="800" dirty="0">
                <a:solidFill>
                  <a:srgbClr val="967751"/>
                </a:solidFill>
              </a:rPr>
              <a:t>]</a:t>
            </a:r>
            <a:br>
              <a:rPr lang="en-US" altLang="ko-KR" sz="800" dirty="0">
                <a:solidFill>
                  <a:srgbClr val="967751"/>
                </a:solidFill>
              </a:rPr>
            </a:br>
            <a:r>
              <a:rPr lang="en-US" altLang="ko-KR" sz="700" dirty="0"/>
              <a:t>    1) </a:t>
            </a:r>
            <a:r>
              <a:rPr lang="ko-KR" altLang="en-US" sz="700" dirty="0"/>
              <a:t>분할 패치가 완료 전에</a:t>
            </a:r>
            <a:r>
              <a:rPr lang="en-US" altLang="ko-KR" sz="700" dirty="0"/>
              <a:t>, </a:t>
            </a:r>
            <a:r>
              <a:rPr lang="ko-KR" altLang="en-US" sz="700" dirty="0"/>
              <a:t>게임 종료 </a:t>
            </a:r>
            <a:br>
              <a:rPr lang="en-US" altLang="ko-KR" sz="700" dirty="0"/>
            </a:br>
            <a:r>
              <a:rPr lang="en-US" altLang="ko-KR" sz="700" dirty="0"/>
              <a:t>    2)</a:t>
            </a:r>
            <a:r>
              <a:rPr lang="ko-KR" altLang="en-US" sz="700" dirty="0"/>
              <a:t> 다음 업데이트 </a:t>
            </a:r>
            <a:r>
              <a:rPr lang="en-US" altLang="ko-KR" sz="700" dirty="0"/>
              <a:t>CDN</a:t>
            </a:r>
            <a:r>
              <a:rPr lang="ko-KR" altLang="en-US" sz="700" dirty="0"/>
              <a:t>이 있더라도</a:t>
            </a:r>
            <a:r>
              <a:rPr lang="en-US" altLang="ko-KR" sz="700" dirty="0"/>
              <a:t>, </a:t>
            </a:r>
            <a:r>
              <a:rPr lang="ko-KR" altLang="en-US" sz="700" dirty="0"/>
              <a:t>분할 패치로 판단</a:t>
            </a:r>
            <a:r>
              <a:rPr lang="en-US" altLang="ko-KR" sz="700" dirty="0"/>
              <a:t>.</a:t>
            </a:r>
            <a:br>
              <a:rPr lang="en-US" altLang="ko-KR" sz="800" dirty="0">
                <a:solidFill>
                  <a:srgbClr val="967751"/>
                </a:solidFill>
              </a:rPr>
            </a:br>
            <a:r>
              <a:rPr lang="en-US" altLang="ko-KR" sz="800" dirty="0">
                <a:solidFill>
                  <a:srgbClr val="967751"/>
                </a:solidFill>
              </a:rPr>
              <a:t>   </a:t>
            </a:r>
            <a:br>
              <a:rPr lang="en-US" altLang="ko-KR" sz="800" dirty="0">
                <a:solidFill>
                  <a:srgbClr val="967751"/>
                </a:solidFill>
              </a:rPr>
            </a:br>
            <a:r>
              <a:rPr lang="ko-KR" altLang="en-US" sz="800" dirty="0"/>
              <a:t>▶</a:t>
            </a:r>
            <a:r>
              <a:rPr lang="ko-KR" altLang="en-US" sz="800" dirty="0">
                <a:solidFill>
                  <a:srgbClr val="967751"/>
                </a:solidFill>
              </a:rPr>
              <a:t> </a:t>
            </a:r>
            <a:r>
              <a:rPr lang="en-US" altLang="ko-KR" sz="800" dirty="0"/>
              <a:t>CDN</a:t>
            </a:r>
            <a:r>
              <a:rPr lang="ko-KR" altLang="en-US" sz="800" dirty="0"/>
              <a:t> 분할 패치가 모두 완료된 이후에 발생한</a:t>
            </a:r>
            <a:r>
              <a:rPr lang="en-US" altLang="ko-KR" sz="800" dirty="0"/>
              <a:t> </a:t>
            </a:r>
            <a:r>
              <a:rPr lang="ko-KR" altLang="en-US" sz="800" dirty="0"/>
              <a:t>업데이트를 위한 </a:t>
            </a:r>
            <a:r>
              <a:rPr lang="en-US" altLang="ko-KR" sz="800" dirty="0"/>
              <a:t>CDN</a:t>
            </a:r>
            <a:r>
              <a:rPr lang="ko-KR" altLang="en-US" sz="800" dirty="0"/>
              <a:t>은</a:t>
            </a:r>
            <a:r>
              <a:rPr lang="en-US" altLang="ko-KR" sz="800" dirty="0"/>
              <a:t> </a:t>
            </a:r>
            <a:r>
              <a:rPr lang="ko-KR" altLang="en-US" sz="800" dirty="0"/>
              <a:t>분할 패치 과정을 거치지 않습니다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▶ 이후 패치하는 경우에는 </a:t>
            </a:r>
            <a:r>
              <a:rPr lang="en-US" altLang="ko-KR" sz="800" dirty="0"/>
              <a:t>CDN</a:t>
            </a:r>
            <a:r>
              <a:rPr lang="ko-KR" altLang="en-US" sz="800" dirty="0"/>
              <a:t>을 전체 받는 형태로 진행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endParaRPr lang="en-US" altLang="ko-KR" sz="900" b="1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CDN</a:t>
            </a:r>
            <a:r>
              <a:rPr lang="ko-KR" altLang="en-US" sz="900" b="1" dirty="0"/>
              <a:t> 분할 패치는 </a:t>
            </a:r>
            <a:r>
              <a:rPr lang="en-US" altLang="ko-KR" sz="900" b="1" dirty="0"/>
              <a:t>[ </a:t>
            </a:r>
            <a:r>
              <a:rPr lang="ko-KR" altLang="en-US" sz="900" b="1" dirty="0"/>
              <a:t>튜토리얼 </a:t>
            </a:r>
            <a:r>
              <a:rPr lang="en-US" altLang="ko-KR" sz="900" b="1" dirty="0"/>
              <a:t>CDN / 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 ] 2</a:t>
            </a:r>
            <a:r>
              <a:rPr lang="ko-KR" altLang="en-US" sz="900" b="1" dirty="0"/>
              <a:t>개로 구분하여 진행됩니다</a:t>
            </a:r>
            <a:r>
              <a:rPr lang="en-US" altLang="ko-KR" sz="900" b="1" dirty="0"/>
              <a:t>.</a:t>
            </a:r>
            <a:br>
              <a:rPr lang="en-US" altLang="ko-KR" sz="900" dirty="0"/>
            </a:br>
            <a:r>
              <a:rPr lang="en-US" altLang="ko-KR" sz="900" b="1" dirty="0"/>
              <a:t>[</a:t>
            </a:r>
            <a:r>
              <a:rPr lang="ko-KR" altLang="en-US" sz="900" b="1" dirty="0"/>
              <a:t> 튜토리얼 </a:t>
            </a:r>
            <a:r>
              <a:rPr lang="en-US" altLang="ko-KR" sz="900" b="1" dirty="0"/>
              <a:t>CDN ]</a:t>
            </a:r>
            <a:br>
              <a:rPr lang="en-US" altLang="ko-KR" sz="1000" dirty="0"/>
            </a:br>
            <a:r>
              <a:rPr lang="ko-KR" altLang="en-US" sz="800" dirty="0"/>
              <a:t>＃ </a:t>
            </a:r>
            <a:r>
              <a:rPr lang="ko-KR" altLang="en-US" sz="800" u="sng" dirty="0"/>
              <a:t>튜토리얼을 진행하기 위한 최소한의 </a:t>
            </a:r>
            <a:r>
              <a:rPr lang="en-US" altLang="ko-KR" sz="800" u="sng" dirty="0"/>
              <a:t>CDN</a:t>
            </a:r>
            <a:r>
              <a:rPr lang="ko-KR" altLang="en-US" sz="800" dirty="0"/>
              <a:t>만 다운받습니다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＃ </a:t>
            </a:r>
            <a:r>
              <a:rPr lang="en-US" altLang="ko-KR" sz="800" dirty="0"/>
              <a:t>‘</a:t>
            </a:r>
            <a:r>
              <a:rPr lang="ko-KR" altLang="en-US" sz="800" dirty="0"/>
              <a:t>튜토리얼 </a:t>
            </a:r>
            <a:r>
              <a:rPr lang="en-US" altLang="ko-KR" sz="800" dirty="0"/>
              <a:t>CDN’</a:t>
            </a:r>
            <a:r>
              <a:rPr lang="ko-KR" altLang="en-US" sz="800" dirty="0"/>
              <a:t>을 모두 받으면 플레이어는 </a:t>
            </a:r>
            <a:r>
              <a:rPr lang="en-US" altLang="ko-KR" sz="800" dirty="0"/>
              <a:t>[ </a:t>
            </a:r>
            <a:r>
              <a:rPr lang="ko-KR" altLang="en-US" sz="800" dirty="0"/>
              <a:t>캐릭터 생성 </a:t>
            </a:r>
            <a:r>
              <a:rPr lang="en-US" altLang="ko-KR" sz="800" dirty="0"/>
              <a:t>~ </a:t>
            </a:r>
            <a:r>
              <a:rPr lang="ko-KR" altLang="en-US" sz="800" dirty="0"/>
              <a:t>튜토리얼 </a:t>
            </a:r>
            <a:r>
              <a:rPr lang="en-US" altLang="ko-KR" sz="800" dirty="0"/>
              <a:t>+ </a:t>
            </a:r>
            <a:r>
              <a:rPr lang="ko-KR" altLang="en-US" sz="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수련의 장</a:t>
            </a:r>
            <a:r>
              <a:rPr lang="en-US" altLang="ko-KR" sz="800" dirty="0"/>
              <a:t> ] </a:t>
            </a:r>
            <a:r>
              <a:rPr lang="ko-KR" altLang="en-US" sz="800" dirty="0"/>
              <a:t>을 진행할 수 있습니다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>
                <a:solidFill>
                  <a:srgbClr val="967751"/>
                </a:solidFill>
              </a:rPr>
              <a:t>     ※ </a:t>
            </a:r>
            <a:r>
              <a:rPr lang="ko-KR" altLang="en-US" sz="800" dirty="0">
                <a:solidFill>
                  <a:srgbClr val="967751"/>
                </a:solidFill>
              </a:rPr>
              <a:t>수련의 장 </a:t>
            </a:r>
            <a:r>
              <a:rPr lang="en-US" altLang="ko-KR" sz="800" dirty="0">
                <a:solidFill>
                  <a:srgbClr val="967751"/>
                </a:solidFill>
              </a:rPr>
              <a:t>== </a:t>
            </a:r>
            <a:r>
              <a:rPr lang="ko-KR" altLang="en-US" sz="800" dirty="0">
                <a:solidFill>
                  <a:srgbClr val="967751"/>
                </a:solidFill>
              </a:rPr>
              <a:t>튜토리얼이 완료된 후</a:t>
            </a:r>
            <a:r>
              <a:rPr lang="en-US" altLang="ko-KR" sz="800" dirty="0">
                <a:solidFill>
                  <a:srgbClr val="967751"/>
                </a:solidFill>
              </a:rPr>
              <a:t>, </a:t>
            </a:r>
            <a:r>
              <a:rPr lang="ko-KR" altLang="en-US" sz="800" dirty="0">
                <a:solidFill>
                  <a:srgbClr val="967751"/>
                </a:solidFill>
              </a:rPr>
              <a:t>게임 데이터 </a:t>
            </a:r>
            <a:r>
              <a:rPr lang="en-US" altLang="ko-KR" sz="800" dirty="0">
                <a:solidFill>
                  <a:srgbClr val="967751"/>
                </a:solidFill>
              </a:rPr>
              <a:t>CDN</a:t>
            </a:r>
            <a:r>
              <a:rPr lang="ko-KR" altLang="en-US" sz="800" dirty="0">
                <a:solidFill>
                  <a:srgbClr val="967751"/>
                </a:solidFill>
              </a:rPr>
              <a:t>을 모두 받지 못했을 때</a:t>
            </a:r>
            <a:r>
              <a:rPr lang="en-US" altLang="ko-KR" sz="800" dirty="0">
                <a:solidFill>
                  <a:srgbClr val="967751"/>
                </a:solidFill>
              </a:rPr>
              <a:t>, </a:t>
            </a:r>
            <a:r>
              <a:rPr lang="ko-KR" altLang="en-US" sz="800" dirty="0">
                <a:solidFill>
                  <a:srgbClr val="967751"/>
                </a:solidFill>
              </a:rPr>
              <a:t>캐릭터가 진입하는 장소</a:t>
            </a:r>
            <a:br>
              <a:rPr lang="en-US" altLang="ko-KR" sz="800" dirty="0">
                <a:solidFill>
                  <a:srgbClr val="967751"/>
                </a:solidFill>
              </a:rPr>
            </a:br>
            <a:br>
              <a:rPr lang="en-US" altLang="ko-KR" sz="800" dirty="0">
                <a:solidFill>
                  <a:srgbClr val="967751"/>
                </a:solidFill>
              </a:rPr>
            </a:br>
            <a:r>
              <a:rPr lang="ko-KR" altLang="en-US" sz="800" dirty="0"/>
              <a:t>＃ </a:t>
            </a:r>
            <a:r>
              <a:rPr lang="ko-KR" altLang="en-US" sz="800" b="1" dirty="0"/>
              <a:t>튜토리얼이 완료된 시점</a:t>
            </a:r>
            <a:r>
              <a:rPr lang="ko-KR" altLang="en-US" sz="800" dirty="0"/>
              <a:t>에서 </a:t>
            </a:r>
            <a:r>
              <a:rPr lang="en-US" altLang="ko-KR" sz="800" dirty="0"/>
              <a:t>‘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CDN’</a:t>
            </a:r>
            <a:r>
              <a:rPr lang="ko-KR" altLang="en-US" sz="800" dirty="0"/>
              <a:t>을 모두 다운로드 받지 못했다면</a:t>
            </a:r>
            <a:r>
              <a:rPr lang="en-US" altLang="ko-KR" sz="800" dirty="0"/>
              <a:t>, </a:t>
            </a:r>
            <a:r>
              <a:rPr lang="en-US" altLang="ko-KR" sz="800" b="1" dirty="0"/>
              <a:t>[ </a:t>
            </a:r>
            <a:r>
              <a:rPr lang="ko-KR" altLang="en-US" sz="800" b="1" dirty="0"/>
              <a:t>수련의 장 </a:t>
            </a:r>
            <a:r>
              <a:rPr lang="en-US" altLang="ko-KR" sz="800" b="1" dirty="0"/>
              <a:t>] </a:t>
            </a:r>
            <a:r>
              <a:rPr lang="ko-KR" altLang="en-US" sz="800" b="1" dirty="0"/>
              <a:t>맵으로 진입</a:t>
            </a:r>
            <a:r>
              <a:rPr lang="ko-KR" altLang="en-US" sz="800" dirty="0"/>
              <a:t>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ko-KR" altLang="en-US" sz="800" dirty="0"/>
              <a:t>→ </a:t>
            </a:r>
            <a:r>
              <a:rPr lang="en-US" altLang="ko-KR" sz="800" dirty="0"/>
              <a:t>‘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CDN’</a:t>
            </a:r>
            <a:r>
              <a:rPr lang="ko-KR" altLang="en-US" sz="800" dirty="0"/>
              <a:t>을</a:t>
            </a:r>
            <a:r>
              <a:rPr lang="en-US" altLang="ko-KR" sz="800" dirty="0"/>
              <a:t> </a:t>
            </a:r>
            <a:r>
              <a:rPr lang="ko-KR" altLang="en-US" sz="800" dirty="0"/>
              <a:t>모두 다운로드 받은 경우</a:t>
            </a:r>
            <a:r>
              <a:rPr lang="en-US" altLang="ko-KR" sz="800" dirty="0"/>
              <a:t>, </a:t>
            </a:r>
            <a:r>
              <a:rPr lang="ko-KR" altLang="en-US" sz="800" dirty="0"/>
              <a:t>디엔 항구로 진입합니다</a:t>
            </a:r>
            <a:r>
              <a:rPr lang="en-US" altLang="ko-KR" sz="800" dirty="0"/>
              <a:t>. (</a:t>
            </a:r>
            <a:r>
              <a:rPr lang="ko-KR" altLang="en-US" sz="800" dirty="0"/>
              <a:t>기존 진행 경로</a:t>
            </a:r>
            <a:r>
              <a:rPr lang="en-US" altLang="ko-KR" sz="800" dirty="0"/>
              <a:t>)</a:t>
            </a:r>
            <a:br>
              <a:rPr lang="en-US" altLang="ko-KR" sz="800" dirty="0"/>
            </a:b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900" b="1" dirty="0"/>
              <a:t>[ 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 ]</a:t>
            </a:r>
            <a:br>
              <a:rPr lang="en-US" altLang="ko-KR" sz="900" b="1" dirty="0"/>
            </a:br>
            <a:r>
              <a:rPr lang="ko-KR" altLang="en-US" sz="800" dirty="0"/>
              <a:t>＃ 튜토리얼 </a:t>
            </a:r>
            <a:r>
              <a:rPr lang="en-US" altLang="ko-KR" sz="800" dirty="0"/>
              <a:t>CDN</a:t>
            </a:r>
            <a:r>
              <a:rPr lang="ko-KR" altLang="en-US" sz="800" dirty="0"/>
              <a:t>을 받은 이후</a:t>
            </a:r>
            <a:r>
              <a:rPr lang="en-US" altLang="ko-KR" sz="800" dirty="0"/>
              <a:t>, </a:t>
            </a:r>
            <a:r>
              <a:rPr lang="ko-KR" altLang="en-US" sz="800" dirty="0"/>
              <a:t>즉시 다운로드가 시작됩니다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＃ 튜토리얼을 제외한 나머지 게임 데이터 </a:t>
            </a:r>
            <a:r>
              <a:rPr lang="en-US" altLang="ko-KR" sz="800" dirty="0"/>
              <a:t>CDN</a:t>
            </a:r>
            <a:r>
              <a:rPr lang="ko-KR" altLang="en-US" sz="800" dirty="0"/>
              <a:t>을 다운받습니다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/>
              <a:t>＃ </a:t>
            </a:r>
            <a:r>
              <a:rPr lang="en-US" altLang="ko-KR" sz="800" dirty="0"/>
              <a:t>‘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CDN’</a:t>
            </a:r>
            <a:r>
              <a:rPr lang="ko-KR" altLang="en-US" sz="800" dirty="0"/>
              <a:t> 게임을 진행하는 중에도 다운로드를 받습니다</a:t>
            </a:r>
            <a:r>
              <a:rPr lang="en-US" altLang="ko-KR" sz="800" dirty="0"/>
              <a:t>. ( </a:t>
            </a:r>
            <a:r>
              <a:rPr lang="ko-KR" altLang="en-US" sz="800" dirty="0"/>
              <a:t>백그라운드 다운로드 </a:t>
            </a:r>
            <a:r>
              <a:rPr lang="en-US" altLang="ko-KR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1394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65AF1-7E47-A9AF-085E-28881C2BF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3A5FE-4B1A-555F-87D5-9B603944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튜토리얼 </a:t>
            </a:r>
            <a:r>
              <a:rPr lang="en-US" altLang="ko-KR" dirty="0"/>
              <a:t>CDN </a:t>
            </a:r>
            <a:r>
              <a:rPr lang="ko-KR" altLang="en-US" dirty="0"/>
              <a:t>규칙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DB298E-34E6-7123-9293-A4E12703C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6188" y="784714"/>
            <a:ext cx="4234774" cy="3526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7F813-0304-5E5C-13AF-2B01F38DB1B5}"/>
              </a:ext>
            </a:extLst>
          </p:cNvPr>
          <p:cNvSpPr txBox="1"/>
          <p:nvPr/>
        </p:nvSpPr>
        <p:spPr>
          <a:xfrm>
            <a:off x="7756188" y="583241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튜토리얼 </a:t>
            </a:r>
            <a:r>
              <a:rPr lang="en-US" altLang="ko-KR" sz="700" b="1" dirty="0"/>
              <a:t>CDN </a:t>
            </a:r>
            <a:r>
              <a:rPr lang="ko-KR" altLang="en-US" sz="700" b="1" dirty="0"/>
              <a:t>패치 </a:t>
            </a:r>
            <a:r>
              <a:rPr lang="en-US" altLang="ko-KR" sz="700" b="1" dirty="0"/>
              <a:t>(500MG)</a:t>
            </a:r>
            <a:endParaRPr lang="ko-KR" altLang="en-US" sz="7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67A78-7B03-A08F-5A6A-89211B0A184A}"/>
              </a:ext>
            </a:extLst>
          </p:cNvPr>
          <p:cNvSpPr txBox="1"/>
          <p:nvPr/>
        </p:nvSpPr>
        <p:spPr>
          <a:xfrm>
            <a:off x="201039" y="654996"/>
            <a:ext cx="217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튜토리얼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규칙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F91C92-CB19-D422-91F5-E060D384FD91}"/>
              </a:ext>
            </a:extLst>
          </p:cNvPr>
          <p:cNvSpPr txBox="1"/>
          <p:nvPr/>
        </p:nvSpPr>
        <p:spPr>
          <a:xfrm>
            <a:off x="382622" y="902886"/>
            <a:ext cx="6459166" cy="2974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튜토리얼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을 받을 때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노출되는 용량 정보는 </a:t>
            </a:r>
            <a:r>
              <a:rPr lang="en-US" altLang="ko-KR" sz="900" b="1" dirty="0"/>
              <a:t>[ </a:t>
            </a:r>
            <a:r>
              <a:rPr lang="ko-KR" altLang="en-US" sz="900" b="1" dirty="0"/>
              <a:t>튜토리얼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에 필요한 용량 </a:t>
            </a:r>
            <a:r>
              <a:rPr lang="en-US" altLang="ko-KR" sz="900" b="1" dirty="0"/>
              <a:t>]</a:t>
            </a:r>
            <a:r>
              <a:rPr lang="ko-KR" altLang="en-US" sz="900" b="1" dirty="0"/>
              <a:t>만 표시합니다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▶ 게임 데이터 </a:t>
            </a:r>
            <a:r>
              <a:rPr lang="en-US" altLang="ko-KR" sz="800" dirty="0"/>
              <a:t>CDN </a:t>
            </a:r>
            <a:r>
              <a:rPr lang="ko-KR" altLang="en-US" sz="800" dirty="0"/>
              <a:t>용량은 표시하지 않습니다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튜토리얼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을 받은 이후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디바이스의 규칙에 따라 게임이 진행됩니다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en-US" altLang="ko-KR" sz="900" b="1" dirty="0"/>
              <a:t>[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PC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]</a:t>
            </a:r>
            <a:r>
              <a:rPr lang="ko-KR" altLang="en-US" sz="900" b="1" dirty="0"/>
              <a:t> </a:t>
            </a:r>
            <a:br>
              <a:rPr lang="en-US" altLang="ko-KR" sz="900" b="1" dirty="0"/>
            </a:br>
            <a:r>
              <a:rPr lang="ko-KR" altLang="en-US" sz="800" dirty="0"/>
              <a:t>▶ 서버 선택</a:t>
            </a:r>
            <a:r>
              <a:rPr lang="en-US" altLang="ko-KR" sz="800" dirty="0"/>
              <a:t> </a:t>
            </a:r>
            <a:r>
              <a:rPr lang="ko-KR" altLang="en-US" sz="800" dirty="0"/>
              <a:t>→ 캐릭터 생성 → 튜토리얼 진행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br>
              <a:rPr lang="en-US" altLang="ko-KR" sz="800" b="1" dirty="0"/>
            </a:br>
            <a:r>
              <a:rPr lang="en-US" altLang="ko-KR" sz="800" b="1" dirty="0"/>
              <a:t>[ Mobile ]</a:t>
            </a:r>
            <a:br>
              <a:rPr lang="en-US" altLang="ko-KR" sz="800" b="1" dirty="0"/>
            </a:br>
            <a:r>
              <a:rPr lang="ko-KR" altLang="en-US" sz="800" dirty="0"/>
              <a:t>▶ 로그인 인증 → 서버 선택 → 캐릭터 생성 → 튜토리얼 진행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900" b="1" dirty="0"/>
              <a:t>‘</a:t>
            </a:r>
            <a:r>
              <a:rPr lang="ko-KR" altLang="en-US" sz="900" b="1" dirty="0"/>
              <a:t>튜토리얼 </a:t>
            </a:r>
            <a:r>
              <a:rPr lang="en-US" altLang="ko-KR" sz="900" b="1" dirty="0"/>
              <a:t>CDN’</a:t>
            </a:r>
            <a:r>
              <a:rPr lang="ko-KR" altLang="en-US" sz="900" b="1" dirty="0"/>
              <a:t>을 모두 받으면</a:t>
            </a:r>
            <a:r>
              <a:rPr lang="en-US" altLang="ko-KR" sz="900" b="1" dirty="0"/>
              <a:t>, ‘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CDN’</a:t>
            </a:r>
            <a:r>
              <a:rPr lang="ko-KR" altLang="en-US" sz="900" b="1" dirty="0"/>
              <a:t>을 이어서 다운로드합니다</a:t>
            </a:r>
            <a:r>
              <a:rPr lang="en-US" altLang="ko-KR" sz="900" b="1" dirty="0"/>
              <a:t>.</a:t>
            </a:r>
            <a:br>
              <a:rPr lang="en-US" altLang="ko-KR" sz="900" b="1" dirty="0"/>
            </a:br>
            <a:r>
              <a:rPr lang="ko-KR" altLang="en-US" sz="800" dirty="0"/>
              <a:t>▶ </a:t>
            </a:r>
            <a:r>
              <a:rPr lang="en-US" altLang="ko-KR" sz="800" dirty="0"/>
              <a:t>‘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CDN’</a:t>
            </a:r>
            <a:r>
              <a:rPr lang="ko-KR" altLang="en-US" sz="800" dirty="0"/>
              <a:t>은 튜토리얼 진행과</a:t>
            </a:r>
            <a:r>
              <a:rPr lang="en-US" altLang="ko-KR" sz="800" dirty="0"/>
              <a:t> </a:t>
            </a:r>
            <a:r>
              <a:rPr lang="ko-KR" altLang="en-US" sz="800" dirty="0"/>
              <a:t>별개로 백그라운드 다운로드를 진행합니다</a:t>
            </a:r>
            <a:r>
              <a:rPr lang="en-US" altLang="ko-KR" sz="800" dirty="0"/>
              <a:t>.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튜토리얼 </a:t>
            </a:r>
            <a:r>
              <a:rPr lang="en-US" altLang="ko-KR" sz="900" b="1" dirty="0"/>
              <a:t>CDN </a:t>
            </a:r>
            <a:r>
              <a:rPr lang="ko-KR" altLang="en-US" sz="900" b="1" dirty="0"/>
              <a:t>다운로드 중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게임 데이터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을 추가로 다운받는다는 문구가 노출됩니다</a:t>
            </a:r>
            <a:r>
              <a:rPr lang="en-US" altLang="ko-KR" sz="900" b="1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9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9528F3-8470-0D77-AEC7-5FAFC4D7AADF}"/>
              </a:ext>
            </a:extLst>
          </p:cNvPr>
          <p:cNvSpPr/>
          <p:nvPr/>
        </p:nvSpPr>
        <p:spPr>
          <a:xfrm>
            <a:off x="10444192" y="3973063"/>
            <a:ext cx="1205942" cy="280590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D8F7E-BABF-1C85-AE7E-D48FEE548951}"/>
              </a:ext>
            </a:extLst>
          </p:cNvPr>
          <p:cNvSpPr txBox="1"/>
          <p:nvPr/>
        </p:nvSpPr>
        <p:spPr>
          <a:xfrm>
            <a:off x="10336106" y="4815840"/>
            <a:ext cx="1442720" cy="215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튜토리얼 </a:t>
            </a:r>
            <a:r>
              <a:rPr lang="en-US" altLang="ko-KR" sz="800" dirty="0"/>
              <a:t>CDN </a:t>
            </a:r>
            <a:r>
              <a:rPr lang="ko-KR" altLang="en-US" sz="800" dirty="0"/>
              <a:t>용량만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D05D48D-8A08-BE42-56B6-D7EA64702C2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11047163" y="4253653"/>
            <a:ext cx="10303" cy="562187"/>
          </a:xfrm>
          <a:prstGeom prst="straightConnector1">
            <a:avLst/>
          </a:prstGeom>
          <a:ln w="63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4191591-C94C-E74F-8756-BA53CE32DCE8}"/>
              </a:ext>
            </a:extLst>
          </p:cNvPr>
          <p:cNvSpPr txBox="1"/>
          <p:nvPr/>
        </p:nvSpPr>
        <p:spPr>
          <a:xfrm>
            <a:off x="7756188" y="783296"/>
            <a:ext cx="2579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rgbClr val="FF0000"/>
                </a:solidFill>
              </a:rPr>
              <a:t>게임을 구동하기위한 최소 데이터를 다운받습니다</a:t>
            </a:r>
            <a:r>
              <a:rPr lang="en-US" altLang="ko-KR" sz="600" dirty="0">
                <a:solidFill>
                  <a:srgbClr val="FF0000"/>
                </a:solidFill>
              </a:rPr>
              <a:t>.</a:t>
            </a:r>
            <a:br>
              <a:rPr lang="en-US" altLang="ko-KR" sz="600" dirty="0">
                <a:solidFill>
                  <a:srgbClr val="FF0000"/>
                </a:solidFill>
              </a:rPr>
            </a:br>
            <a:r>
              <a:rPr lang="ko-KR" altLang="en-US" sz="600" dirty="0">
                <a:solidFill>
                  <a:srgbClr val="FF0000"/>
                </a:solidFill>
              </a:rPr>
              <a:t>완료 후</a:t>
            </a:r>
            <a:r>
              <a:rPr lang="en-US" altLang="ko-KR" sz="600" dirty="0">
                <a:solidFill>
                  <a:srgbClr val="FF0000"/>
                </a:solidFill>
              </a:rPr>
              <a:t> </a:t>
            </a:r>
            <a:r>
              <a:rPr lang="ko-KR" altLang="en-US" sz="600" dirty="0">
                <a:solidFill>
                  <a:srgbClr val="FF0000"/>
                </a:solidFill>
              </a:rPr>
              <a:t>백그라운드에서 추가 데이터 패치가 적용됩니다</a:t>
            </a:r>
            <a:r>
              <a:rPr lang="en-US" altLang="ko-KR" sz="6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23CDF1-92BD-5473-55DD-93B2DEE6CA16}"/>
              </a:ext>
            </a:extLst>
          </p:cNvPr>
          <p:cNvSpPr txBox="1"/>
          <p:nvPr/>
        </p:nvSpPr>
        <p:spPr>
          <a:xfrm>
            <a:off x="6925734" y="6657945"/>
            <a:ext cx="5251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solidFill>
                  <a:schemeClr val="accent1"/>
                </a:solidFill>
              </a:rPr>
              <a:t>※ </a:t>
            </a:r>
            <a:r>
              <a:rPr lang="en-US" altLang="ko-KR" sz="700" b="1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b="1" dirty="0">
                <a:solidFill>
                  <a:schemeClr val="accent1"/>
                </a:solidFill>
              </a:rPr>
              <a:t> ID 0, “</a:t>
            </a:r>
            <a:r>
              <a:rPr lang="ko-KR" altLang="en-US" sz="700" b="1" dirty="0">
                <a:solidFill>
                  <a:schemeClr val="accent1"/>
                </a:solidFill>
              </a:rPr>
              <a:t>게임을 구동하기위한 최소 데이터를 다운받습니다</a:t>
            </a:r>
            <a:r>
              <a:rPr lang="en-US" altLang="ko-KR" sz="700" b="1" dirty="0">
                <a:solidFill>
                  <a:schemeClr val="accent1"/>
                </a:solidFill>
              </a:rPr>
              <a:t>.\n</a:t>
            </a:r>
            <a:r>
              <a:rPr lang="ko-KR" altLang="en-US" sz="700" b="1" dirty="0">
                <a:solidFill>
                  <a:schemeClr val="accent1"/>
                </a:solidFill>
              </a:rPr>
              <a:t>완료 후</a:t>
            </a:r>
            <a:r>
              <a:rPr lang="en-US" altLang="ko-KR" sz="700" b="1" dirty="0">
                <a:solidFill>
                  <a:schemeClr val="accent1"/>
                </a:solidFill>
              </a:rPr>
              <a:t> </a:t>
            </a:r>
            <a:r>
              <a:rPr lang="ko-KR" altLang="en-US" sz="700" b="1" dirty="0">
                <a:solidFill>
                  <a:schemeClr val="accent1"/>
                </a:solidFill>
              </a:rPr>
              <a:t>백그라운드에서 추가 데이터 패치가 적용됩니다</a:t>
            </a:r>
            <a:r>
              <a:rPr lang="en-US" altLang="ko-KR" sz="700" b="1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066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380BE-FB33-A9AE-3BD9-E3868AFFC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2797B-0E73-278B-2188-2C983D68E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CDN </a:t>
            </a:r>
            <a:r>
              <a:rPr lang="ko-KR" altLang="en-US" dirty="0"/>
              <a:t>다운로드 시</a:t>
            </a:r>
            <a:r>
              <a:rPr lang="en-US" altLang="ko-KR" dirty="0"/>
              <a:t>, </a:t>
            </a:r>
            <a:r>
              <a:rPr lang="ko-KR" altLang="en-US" dirty="0"/>
              <a:t>예외사항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B0B13-5910-C93C-E07F-096193214660}"/>
              </a:ext>
            </a:extLst>
          </p:cNvPr>
          <p:cNvSpPr txBox="1"/>
          <p:nvPr/>
        </p:nvSpPr>
        <p:spPr>
          <a:xfrm>
            <a:off x="7191982" y="563786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기존 캐릭터 </a:t>
            </a:r>
            <a:r>
              <a:rPr lang="en-US" altLang="ko-KR" sz="700" b="1" dirty="0"/>
              <a:t>( </a:t>
            </a:r>
            <a:r>
              <a:rPr lang="ko-KR" altLang="en-US" sz="700" b="1" dirty="0"/>
              <a:t>튜토리얼 </a:t>
            </a:r>
            <a:r>
              <a:rPr lang="ko-KR" altLang="en-US" sz="700" b="1" dirty="0">
                <a:solidFill>
                  <a:srgbClr val="FF0000"/>
                </a:solidFill>
              </a:rPr>
              <a:t>완료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5A789F-C8F2-07C4-858A-0DDF679DD3FC}"/>
              </a:ext>
            </a:extLst>
          </p:cNvPr>
          <p:cNvSpPr txBox="1"/>
          <p:nvPr/>
        </p:nvSpPr>
        <p:spPr>
          <a:xfrm>
            <a:off x="201039" y="654996"/>
            <a:ext cx="21725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♠ 게임 데이터 </a:t>
            </a:r>
            <a:r>
              <a:rPr lang="en-US" altLang="ko-KR" sz="1100" b="1" dirty="0"/>
              <a:t>CDN </a:t>
            </a:r>
            <a:r>
              <a:rPr lang="ko-KR" altLang="en-US" sz="1100" b="1" dirty="0"/>
              <a:t>예외사항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8669F-9563-7DF9-BC8C-74E3C5ED14F8}"/>
              </a:ext>
            </a:extLst>
          </p:cNvPr>
          <p:cNvSpPr txBox="1"/>
          <p:nvPr/>
        </p:nvSpPr>
        <p:spPr>
          <a:xfrm>
            <a:off x="382622" y="909371"/>
            <a:ext cx="6459166" cy="3430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새로운 디바이스에서 게임을 설치하는 경우</a:t>
            </a:r>
            <a:r>
              <a:rPr lang="en-US" altLang="ko-KR" sz="900" b="1" dirty="0"/>
              <a:t>. </a:t>
            </a:r>
            <a:br>
              <a:rPr lang="en-US" altLang="ko-KR" sz="900" b="1" dirty="0"/>
            </a:br>
            <a:r>
              <a:rPr lang="ko-KR" altLang="en-US" sz="800" b="1" dirty="0"/>
              <a:t>▶</a:t>
            </a:r>
            <a:r>
              <a:rPr lang="en-US" altLang="ko-KR" sz="800" dirty="0"/>
              <a:t> </a:t>
            </a:r>
            <a:r>
              <a:rPr lang="ko-KR" altLang="en-US" sz="800" dirty="0"/>
              <a:t>처음 설치하기에</a:t>
            </a:r>
            <a:r>
              <a:rPr lang="en-US" altLang="ko-KR" sz="800" dirty="0"/>
              <a:t>, </a:t>
            </a:r>
            <a:r>
              <a:rPr lang="ko-KR" altLang="en-US" sz="800" dirty="0"/>
              <a:t>이 경우에도 튜토리얼 </a:t>
            </a:r>
            <a:r>
              <a:rPr lang="en-US" altLang="ko-KR" sz="800" dirty="0"/>
              <a:t>CDN / </a:t>
            </a:r>
            <a:r>
              <a:rPr lang="ko-KR" altLang="en-US" sz="800" dirty="0"/>
              <a:t>게임 데이터 </a:t>
            </a:r>
            <a:r>
              <a:rPr lang="en-US" altLang="ko-KR" sz="800" dirty="0"/>
              <a:t>CDN</a:t>
            </a:r>
            <a:r>
              <a:rPr lang="ko-KR" altLang="en-US" sz="800" dirty="0"/>
              <a:t>을 구분해서 받습니다</a:t>
            </a:r>
            <a:r>
              <a:rPr lang="en-US" altLang="ko-KR" sz="800" dirty="0"/>
              <a:t>.</a:t>
            </a:r>
            <a:b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</a:br>
            <a:endParaRPr lang="en-US" altLang="ko-KR" sz="800" dirty="0">
              <a:solidFill>
                <a:schemeClr val="accent4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endParaRPr lang="en-US" altLang="ko-KR" sz="800" dirty="0">
              <a:solidFill>
                <a:schemeClr val="accent4">
                  <a:lumMod val="50000"/>
                </a:schemeClr>
              </a:solidFill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900" b="1" dirty="0"/>
              <a:t>튜토리얼 </a:t>
            </a:r>
            <a:r>
              <a:rPr lang="en-US" altLang="ko-KR" sz="900" b="1" dirty="0"/>
              <a:t>CDN</a:t>
            </a:r>
            <a:r>
              <a:rPr lang="ko-KR" altLang="en-US" sz="900" b="1" dirty="0"/>
              <a:t>을 받은 경우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캐릭터 선택화면까지 접근이 가능합니다</a:t>
            </a:r>
            <a:r>
              <a:rPr lang="en-US" altLang="ko-KR" sz="900" b="1" dirty="0"/>
              <a:t>.</a:t>
            </a:r>
            <a:br>
              <a:rPr lang="en-US" altLang="ko-KR" sz="800" dirty="0"/>
            </a:br>
            <a:r>
              <a:rPr lang="en-US" altLang="ko-KR" sz="800" dirty="0"/>
              <a:t>※ </a:t>
            </a:r>
            <a:r>
              <a:rPr lang="ko-KR" altLang="en-US" sz="800" dirty="0"/>
              <a:t>단</a:t>
            </a:r>
            <a:r>
              <a:rPr lang="en-US" altLang="ko-KR" sz="800" dirty="0"/>
              <a:t>, </a:t>
            </a:r>
            <a:r>
              <a:rPr lang="ko-KR" altLang="en-US" sz="800" dirty="0"/>
              <a:t>캐릭터의 튜토리얼 완료 여부에 따라 게임 접속이 제한됩니다</a:t>
            </a:r>
            <a:r>
              <a:rPr lang="en-US" altLang="ko-KR" sz="800" dirty="0"/>
              <a:t>.</a:t>
            </a:r>
            <a:br>
              <a:rPr lang="en-US" altLang="ko-KR" sz="900" b="1" dirty="0"/>
            </a:br>
            <a:br>
              <a:rPr lang="en-US" altLang="ko-KR" sz="900" b="1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기존 캐릭터 </a:t>
            </a:r>
            <a:r>
              <a:rPr lang="en-US" altLang="ko-KR" sz="800" b="1" dirty="0"/>
              <a:t>( </a:t>
            </a:r>
            <a:r>
              <a:rPr lang="ko-KR" altLang="en-US" sz="800" b="1" dirty="0"/>
              <a:t>튜토리얼 완료 </a:t>
            </a:r>
            <a:r>
              <a:rPr lang="en-US" altLang="ko-KR" sz="800" b="1" dirty="0"/>
              <a:t>)]</a:t>
            </a:r>
            <a:br>
              <a:rPr lang="en-US" altLang="ko-KR" sz="800" b="1" dirty="0"/>
            </a:br>
            <a:r>
              <a:rPr lang="ko-KR" altLang="en-US" sz="800" dirty="0"/>
              <a:t>▶ </a:t>
            </a:r>
            <a:r>
              <a:rPr lang="ko-KR" altLang="en-US" sz="800" dirty="0">
                <a:solidFill>
                  <a:srgbClr val="FF0000"/>
                </a:solidFill>
              </a:rPr>
              <a:t>튜토리얼 완료 캐릭터는 게임 진행 불가</a:t>
            </a:r>
            <a:r>
              <a:rPr lang="ko-KR" altLang="en-US" sz="800" dirty="0"/>
              <a:t>하며</a:t>
            </a:r>
            <a:r>
              <a:rPr lang="en-US" altLang="ko-KR" sz="800" dirty="0"/>
              <a:t>, </a:t>
            </a:r>
            <a:r>
              <a:rPr lang="en-US" altLang="ko-KR" sz="800" b="1" dirty="0"/>
              <a:t>[ </a:t>
            </a:r>
            <a:r>
              <a:rPr lang="ko-KR" altLang="en-US" sz="800" b="1" dirty="0"/>
              <a:t>캐릭터 선택화면 </a:t>
            </a:r>
            <a:r>
              <a:rPr lang="en-US" altLang="ko-KR" sz="800" b="1" dirty="0"/>
              <a:t>]</a:t>
            </a:r>
            <a:r>
              <a:rPr lang="ko-KR" altLang="en-US" sz="800" dirty="0"/>
              <a:t>에서 </a:t>
            </a:r>
            <a:r>
              <a:rPr lang="en-US" altLang="ko-KR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 </a:t>
            </a:r>
            <a:r>
              <a:rPr lang="ko-KR" altLang="en-US" sz="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다운로드 완료까지 대기</a:t>
            </a:r>
            <a:r>
              <a:rPr lang="ko-KR" altLang="en-US" sz="800" dirty="0"/>
              <a:t>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en-US" altLang="ko-KR" sz="800" dirty="0"/>
              <a:t>    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※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튜토리얼 완료된 캐릭터로 진입을 시도하는 경우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다음 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Step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이 진행되지 않으며 시스템메시지가 노출됩니다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br>
              <a:rPr lang="en-US" altLang="ko-KR" sz="800" dirty="0"/>
            </a:br>
            <a:r>
              <a:rPr lang="en-US" altLang="ko-KR" sz="700" dirty="0">
                <a:solidFill>
                  <a:schemeClr val="accent1"/>
                </a:solidFill>
              </a:rPr>
              <a:t>         </a:t>
            </a:r>
            <a:r>
              <a:rPr lang="ko-KR" altLang="en-US" sz="700" dirty="0">
                <a:solidFill>
                  <a:schemeClr val="accent1"/>
                </a:solidFill>
              </a:rPr>
              <a:t>＃ </a:t>
            </a:r>
            <a:r>
              <a:rPr lang="en-US" altLang="ko-KR" sz="700" dirty="0" err="1">
                <a:solidFill>
                  <a:schemeClr val="accent1"/>
                </a:solidFill>
              </a:rPr>
              <a:t>String_Build</a:t>
            </a:r>
            <a:r>
              <a:rPr lang="en-US" altLang="ko-KR" sz="700" dirty="0">
                <a:solidFill>
                  <a:schemeClr val="accent1"/>
                </a:solidFill>
              </a:rPr>
              <a:t> ID 0, </a:t>
            </a:r>
            <a:r>
              <a:rPr lang="ko-KR" altLang="en-US" sz="700" dirty="0">
                <a:solidFill>
                  <a:schemeClr val="accent1"/>
                </a:solidFill>
              </a:rPr>
              <a:t>데이터를 다운받는 동안 진행할 수 없습니다</a:t>
            </a:r>
            <a:r>
              <a:rPr lang="en-US" altLang="ko-KR" sz="700" dirty="0">
                <a:solidFill>
                  <a:schemeClr val="accent1"/>
                </a:solidFill>
              </a:rPr>
              <a:t>.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기존 캐릭터 </a:t>
            </a:r>
            <a:r>
              <a:rPr lang="en-US" altLang="ko-KR" sz="800" b="1" dirty="0"/>
              <a:t>( </a:t>
            </a:r>
            <a:r>
              <a:rPr lang="ko-KR" altLang="en-US" sz="800" b="1" dirty="0"/>
              <a:t>튜토리얼 미완료 </a:t>
            </a:r>
            <a:r>
              <a:rPr lang="en-US" altLang="ko-KR" sz="800" b="1" dirty="0"/>
              <a:t>)]</a:t>
            </a:r>
            <a:br>
              <a:rPr lang="en-US" altLang="ko-KR" sz="800" dirty="0"/>
            </a:br>
            <a:r>
              <a:rPr lang="ko-KR" altLang="en-US" sz="800" dirty="0"/>
              <a:t>▶ 게임에 진입 가능하며</a:t>
            </a:r>
            <a:r>
              <a:rPr lang="en-US" altLang="ko-KR" sz="800" dirty="0"/>
              <a:t>, </a:t>
            </a:r>
            <a:r>
              <a:rPr lang="ko-KR" altLang="en-US" sz="800" dirty="0"/>
              <a:t>튜토리얼을 이어서 진행합니다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b="1" dirty="0"/>
              <a:t>[ </a:t>
            </a:r>
            <a:r>
              <a:rPr lang="ko-KR" altLang="en-US" sz="800" b="1" dirty="0"/>
              <a:t>신규 캐릭터 생성 </a:t>
            </a:r>
            <a:r>
              <a:rPr lang="en-US" altLang="ko-KR" sz="800" b="1" dirty="0"/>
              <a:t>]</a:t>
            </a:r>
            <a:br>
              <a:rPr lang="en-US" altLang="ko-KR" sz="800" b="1" dirty="0"/>
            </a:br>
            <a:r>
              <a:rPr lang="ko-KR" altLang="en-US" sz="800" dirty="0"/>
              <a:t>▶ 캐릭터 생성 단계로 진입합니다</a:t>
            </a:r>
            <a:r>
              <a:rPr lang="en-US" altLang="ko-KR" sz="800" dirty="0"/>
              <a:t>.</a:t>
            </a:r>
            <a:br>
              <a:rPr lang="en-US" altLang="ko-KR" sz="800" dirty="0"/>
            </a:b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※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 새롭게 생성된 캐릭터는 튜토리얼 미완료 상태이기에 게임에 진입 가능 상태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accent4">
                    <a:lumMod val="50000"/>
                  </a:schemeClr>
                </a:solidFill>
              </a:rPr>
              <a:t>튜토리얼을 진행합니다</a:t>
            </a:r>
            <a:r>
              <a:rPr lang="en-US" altLang="ko-KR" sz="800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en-US" altLang="ko-KR" sz="9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B9BEA56-735A-B48A-FF29-21D1C4CF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11" y="767625"/>
            <a:ext cx="4834099" cy="257869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AD2CC13A-9DE6-9D5B-D9AF-DBDDEA21F34C}"/>
              </a:ext>
            </a:extLst>
          </p:cNvPr>
          <p:cNvSpPr/>
          <p:nvPr/>
        </p:nvSpPr>
        <p:spPr>
          <a:xfrm>
            <a:off x="7267111" y="763841"/>
            <a:ext cx="4834099" cy="257869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01ED845-0E36-E584-DE55-F04F5AA9D83C}"/>
              </a:ext>
            </a:extLst>
          </p:cNvPr>
          <p:cNvSpPr/>
          <p:nvPr/>
        </p:nvSpPr>
        <p:spPr>
          <a:xfrm>
            <a:off x="11076562" y="2808709"/>
            <a:ext cx="881978" cy="25874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0C81DB-53E9-89BF-BA8C-D3F8A238C99E}"/>
              </a:ext>
            </a:extLst>
          </p:cNvPr>
          <p:cNvSpPr txBox="1"/>
          <p:nvPr/>
        </p:nvSpPr>
        <p:spPr>
          <a:xfrm>
            <a:off x="11096018" y="2803305"/>
            <a:ext cx="875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데이터 다운로드 중</a:t>
            </a:r>
            <a:r>
              <a:rPr lang="en-US" altLang="ko-KR" sz="600" b="1" dirty="0"/>
              <a:t>...</a:t>
            </a:r>
            <a:br>
              <a:rPr lang="en-US" altLang="ko-KR" sz="600" b="1" dirty="0"/>
            </a:br>
            <a:r>
              <a:rPr lang="en-US" altLang="ko-KR" sz="500" b="1" dirty="0"/>
              <a:t>[ 6.11MB / 20.5GB ]</a:t>
            </a:r>
            <a:endParaRPr lang="ko-KR" altLang="en-US" sz="6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DC586E-B37A-91A0-69F5-3F4E1B536D72}"/>
              </a:ext>
            </a:extLst>
          </p:cNvPr>
          <p:cNvSpPr/>
          <p:nvPr/>
        </p:nvSpPr>
        <p:spPr>
          <a:xfrm>
            <a:off x="11167352" y="3123513"/>
            <a:ext cx="734317" cy="196861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AE2177-ABDF-631F-1FB2-064259B96C37}"/>
              </a:ext>
            </a:extLst>
          </p:cNvPr>
          <p:cNvGrpSpPr/>
          <p:nvPr/>
        </p:nvGrpSpPr>
        <p:grpSpPr>
          <a:xfrm>
            <a:off x="11735350" y="3220303"/>
            <a:ext cx="284453" cy="312258"/>
            <a:chOff x="6664860" y="2565997"/>
            <a:chExt cx="332505" cy="365007"/>
          </a:xfrm>
        </p:grpSpPr>
        <p:sp>
          <p:nvSpPr>
            <p:cNvPr id="20" name="폭발 1 17">
              <a:extLst>
                <a:ext uri="{FF2B5EF4-FFF2-40B4-BE49-F238E27FC236}">
                  <a16:creationId xmlns:a16="http://schemas.microsoft.com/office/drawing/2014/main" id="{92EA90FE-7FF8-29DD-D1F0-A2649123DFC0}"/>
                </a:ext>
              </a:extLst>
            </p:cNvPr>
            <p:cNvSpPr/>
            <p:nvPr/>
          </p:nvSpPr>
          <p:spPr>
            <a:xfrm>
              <a:off x="6665683" y="2565997"/>
              <a:ext cx="121947" cy="121947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 descr="Free vector graphic: Finger, Indication, Cursor, Hand - Free &lt;strong&gt;Image&lt;/strong&gt; on ...">
              <a:extLst>
                <a:ext uri="{FF2B5EF4-FFF2-40B4-BE49-F238E27FC236}">
                  <a16:creationId xmlns:a16="http://schemas.microsoft.com/office/drawing/2014/main" id="{7115294B-7CE6-7B78-800B-951963DD16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36" t="15668" b="15666"/>
            <a:stretch/>
          </p:blipFill>
          <p:spPr>
            <a:xfrm>
              <a:off x="6664860" y="2580431"/>
              <a:ext cx="332505" cy="35057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B0B71E9-8BCC-FF21-DF9B-E16C759D230E}"/>
              </a:ext>
            </a:extLst>
          </p:cNvPr>
          <p:cNvSpPr/>
          <p:nvPr/>
        </p:nvSpPr>
        <p:spPr>
          <a:xfrm>
            <a:off x="8216628" y="1047294"/>
            <a:ext cx="3131687" cy="214832"/>
          </a:xfrm>
          <a:prstGeom prst="rect">
            <a:avLst/>
          </a:prstGeom>
          <a:solidFill>
            <a:schemeClr val="tx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데이터를 다운받는 동안 진행할 수 없습니다</a:t>
            </a:r>
            <a:r>
              <a:rPr lang="en-US" altLang="ko-KR" sz="700" b="1" dirty="0">
                <a:solidFill>
                  <a:schemeClr val="bg1"/>
                </a:solidFill>
              </a:rPr>
              <a:t>.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5F0CCAA6-65FE-7939-C895-3B65BC051BEB}"/>
              </a:ext>
            </a:extLst>
          </p:cNvPr>
          <p:cNvCxnSpPr>
            <a:cxnSpLocks/>
            <a:stCxn id="18" idx="1"/>
            <a:endCxn id="22" idx="2"/>
          </p:cNvCxnSpPr>
          <p:nvPr/>
        </p:nvCxnSpPr>
        <p:spPr>
          <a:xfrm rot="10800000">
            <a:off x="9782472" y="1262126"/>
            <a:ext cx="1384880" cy="1959818"/>
          </a:xfrm>
          <a:prstGeom prst="bentConnector2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9757FD5-0FA4-096D-069A-DF8B110DFA34}"/>
              </a:ext>
            </a:extLst>
          </p:cNvPr>
          <p:cNvSpPr txBox="1"/>
          <p:nvPr/>
        </p:nvSpPr>
        <p:spPr>
          <a:xfrm>
            <a:off x="7191982" y="3728518"/>
            <a:ext cx="1861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＃ 기존 캐릭터 </a:t>
            </a:r>
            <a:r>
              <a:rPr lang="en-US" altLang="ko-KR" sz="700" b="1" dirty="0"/>
              <a:t>( </a:t>
            </a:r>
            <a:r>
              <a:rPr lang="ko-KR" altLang="en-US" sz="700" b="1" dirty="0"/>
              <a:t>튜토리얼 </a:t>
            </a:r>
            <a:r>
              <a:rPr lang="ko-KR" altLang="en-US" sz="700" b="1" dirty="0">
                <a:solidFill>
                  <a:srgbClr val="FF0000"/>
                </a:solidFill>
              </a:rPr>
              <a:t>미완료</a:t>
            </a:r>
            <a:r>
              <a:rPr lang="ko-KR" altLang="en-US" sz="700" b="1" dirty="0"/>
              <a:t> </a:t>
            </a:r>
            <a:r>
              <a:rPr lang="en-US" altLang="ko-KR" sz="700" b="1" dirty="0"/>
              <a:t>)</a:t>
            </a:r>
            <a:endParaRPr lang="ko-KR" altLang="en-US" sz="700" b="1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B4A2F52-FD84-6DD8-1B3C-52901BED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111" y="3932357"/>
            <a:ext cx="4834099" cy="2578690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F0B79159-DBAD-FED8-9DA3-BD8C399A0A7F}"/>
              </a:ext>
            </a:extLst>
          </p:cNvPr>
          <p:cNvSpPr/>
          <p:nvPr/>
        </p:nvSpPr>
        <p:spPr>
          <a:xfrm>
            <a:off x="7267111" y="3928573"/>
            <a:ext cx="4834099" cy="257869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E692B3D-9C03-434A-4A2D-2436CE6ADB75}"/>
              </a:ext>
            </a:extLst>
          </p:cNvPr>
          <p:cNvSpPr/>
          <p:nvPr/>
        </p:nvSpPr>
        <p:spPr>
          <a:xfrm>
            <a:off x="11167352" y="6288245"/>
            <a:ext cx="734317" cy="196861"/>
          </a:xfrm>
          <a:prstGeom prst="rect">
            <a:avLst/>
          </a:prstGeom>
          <a:solidFill>
            <a:srgbClr val="FF0000">
              <a:alpha val="14000"/>
            </a:srgbClr>
          </a:solidFill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DD623E2-D03E-F291-655A-F7CB0D5D3DF9}"/>
              </a:ext>
            </a:extLst>
          </p:cNvPr>
          <p:cNvGrpSpPr/>
          <p:nvPr/>
        </p:nvGrpSpPr>
        <p:grpSpPr>
          <a:xfrm>
            <a:off x="11735350" y="6385035"/>
            <a:ext cx="284453" cy="312258"/>
            <a:chOff x="6664860" y="2565997"/>
            <a:chExt cx="332505" cy="365007"/>
          </a:xfrm>
        </p:grpSpPr>
        <p:sp>
          <p:nvSpPr>
            <p:cNvPr id="34" name="폭발 1 17">
              <a:extLst>
                <a:ext uri="{FF2B5EF4-FFF2-40B4-BE49-F238E27FC236}">
                  <a16:creationId xmlns:a16="http://schemas.microsoft.com/office/drawing/2014/main" id="{E0D371F9-520B-FC30-6FD3-3EEE7DFC9E86}"/>
                </a:ext>
              </a:extLst>
            </p:cNvPr>
            <p:cNvSpPr/>
            <p:nvPr/>
          </p:nvSpPr>
          <p:spPr>
            <a:xfrm>
              <a:off x="6665683" y="2565997"/>
              <a:ext cx="121947" cy="121947"/>
            </a:xfrm>
            <a:prstGeom prst="irregularSeal1">
              <a:avLst/>
            </a:prstGeom>
            <a:solidFill>
              <a:srgbClr val="FFFF00"/>
            </a:solidFill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5" name="그림 34" descr="Free vector graphic: Finger, Indication, Cursor, Hand - Free &lt;strong&gt;Image&lt;/strong&gt; on ...">
              <a:extLst>
                <a:ext uri="{FF2B5EF4-FFF2-40B4-BE49-F238E27FC236}">
                  <a16:creationId xmlns:a16="http://schemas.microsoft.com/office/drawing/2014/main" id="{6BF633E6-C732-C1A8-46EB-6375AD3AE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36" t="15668" b="15666"/>
            <a:stretch/>
          </p:blipFill>
          <p:spPr>
            <a:xfrm>
              <a:off x="6664860" y="2580431"/>
              <a:ext cx="332505" cy="350573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1FE91B-D2FB-2941-F4A8-CFDEC19CCC59}"/>
              </a:ext>
            </a:extLst>
          </p:cNvPr>
          <p:cNvSpPr/>
          <p:nvPr/>
        </p:nvSpPr>
        <p:spPr>
          <a:xfrm>
            <a:off x="10049083" y="6278138"/>
            <a:ext cx="720470" cy="214832"/>
          </a:xfrm>
          <a:prstGeom prst="rect">
            <a:avLst/>
          </a:prstGeom>
          <a:solidFill>
            <a:schemeClr val="tx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bg1"/>
                </a:solidFill>
              </a:rPr>
              <a:t>튜토리얼 진행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94B220-3074-05EC-0706-7BADC7751289}"/>
              </a:ext>
            </a:extLst>
          </p:cNvPr>
          <p:cNvCxnSpPr>
            <a:cxnSpLocks/>
            <a:stCxn id="32" idx="1"/>
            <a:endCxn id="39" idx="3"/>
          </p:cNvCxnSpPr>
          <p:nvPr/>
        </p:nvCxnSpPr>
        <p:spPr>
          <a:xfrm flipH="1" flipV="1">
            <a:off x="10769553" y="6385554"/>
            <a:ext cx="397799" cy="1122"/>
          </a:xfrm>
          <a:prstGeom prst="straightConnector1">
            <a:avLst/>
          </a:prstGeom>
          <a:ln w="6350">
            <a:solidFill>
              <a:srgbClr val="FF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C67757-46BA-D8DB-1CCF-EE7E0DF64DF1}"/>
              </a:ext>
            </a:extLst>
          </p:cNvPr>
          <p:cNvSpPr/>
          <p:nvPr/>
        </p:nvSpPr>
        <p:spPr>
          <a:xfrm>
            <a:off x="11076562" y="5986411"/>
            <a:ext cx="881978" cy="25874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7DC41B-1FE1-D029-E397-3CE52B85BA48}"/>
              </a:ext>
            </a:extLst>
          </p:cNvPr>
          <p:cNvSpPr txBox="1"/>
          <p:nvPr/>
        </p:nvSpPr>
        <p:spPr>
          <a:xfrm>
            <a:off x="11096018" y="5981007"/>
            <a:ext cx="875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" b="1" dirty="0"/>
              <a:t>데이터 다운로드 중</a:t>
            </a:r>
            <a:r>
              <a:rPr lang="en-US" altLang="ko-KR" sz="600" b="1" dirty="0"/>
              <a:t>...</a:t>
            </a:r>
            <a:br>
              <a:rPr lang="en-US" altLang="ko-KR" sz="600" b="1" dirty="0"/>
            </a:br>
            <a:r>
              <a:rPr lang="en-US" altLang="ko-KR" sz="500" b="1" dirty="0"/>
              <a:t>[ 6.11MB / 20.5GB ]</a:t>
            </a:r>
            <a:endParaRPr lang="ko-KR" altLang="en-US" sz="600" b="1" dirty="0"/>
          </a:p>
        </p:txBody>
      </p:sp>
    </p:spTree>
    <p:extLst>
      <p:ext uri="{BB962C8B-B14F-4D97-AF65-F5344CB8AC3E}">
        <p14:creationId xmlns:p14="http://schemas.microsoft.com/office/powerpoint/2010/main" val="684539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고딕 Light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015219085229F46B17FC795E1B70966" ma:contentTypeVersion="12" ma:contentTypeDescription="새 문서를 만듭니다." ma:contentTypeScope="" ma:versionID="e4fb8519e593ae6f9c8268e0f4f3f894">
  <xsd:schema xmlns:xsd="http://www.w3.org/2001/XMLSchema" xmlns:xs="http://www.w3.org/2001/XMLSchema" xmlns:p="http://schemas.microsoft.com/office/2006/metadata/properties" xmlns:ns3="8109c112-fdc8-4524-a919-b57d991085ec" targetNamespace="http://schemas.microsoft.com/office/2006/metadata/properties" ma:root="true" ma:fieldsID="13f3f56962be892be8aa7ea53a093cb8" ns3:_="">
    <xsd:import namespace="8109c112-fdc8-4524-a919-b57d991085e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9c112-fdc8-4524-a919-b57d991085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D963587-CB1F-4F78-BC7A-CA6F28ED6138}">
  <ds:schemaRefs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8109c112-fdc8-4524-a919-b57d991085e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18A2DBF-CE2E-4249-8EAC-76B22190B5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09c112-fdc8-4524-a919-b57d991085e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350DF9-DB77-453B-B47C-0118B658FC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TM10237557[[fn=디지털 테마]]</Template>
  <TotalTime>14135</TotalTime>
  <Words>3043</Words>
  <Application>Microsoft Office PowerPoint</Application>
  <PresentationFormat>와이드스크린</PresentationFormat>
  <Paragraphs>263</Paragraphs>
  <Slides>20</Slides>
  <Notes>4</Notes>
  <HiddenSlides>2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NotoSansKR</vt:lpstr>
      <vt:lpstr>나눔고딕</vt:lpstr>
      <vt:lpstr>나눔고딕 Light</vt:lpstr>
      <vt:lpstr>맑은 고딕</vt:lpstr>
      <vt:lpstr>Arial</vt:lpstr>
      <vt:lpstr>Office 테마</vt:lpstr>
      <vt:lpstr>PowerPoint 프레젠테이션</vt:lpstr>
      <vt:lpstr>PowerPoint 프레젠테이션</vt:lpstr>
      <vt:lpstr>CDN 분할 패치</vt:lpstr>
      <vt:lpstr>CDN 분할 패치</vt:lpstr>
      <vt:lpstr>CDN 분할 패치</vt:lpstr>
      <vt:lpstr>CDN 분할 패치</vt:lpstr>
      <vt:lpstr>CDN 분할 패치 규칙</vt:lpstr>
      <vt:lpstr>튜토리얼 CDN 규칙</vt:lpstr>
      <vt:lpstr>CDN 다운로드 시, 예외사항</vt:lpstr>
      <vt:lpstr>튜토리얼 진행 (데이터 변경 사항) </vt:lpstr>
      <vt:lpstr>PowerPoint 프레젠테이션</vt:lpstr>
      <vt:lpstr>텍스처 선택 [ 25.05.28 내용 추가 ]</vt:lpstr>
      <vt:lpstr>텍스처 선택 [ 25.05.28 내용 추가 ]</vt:lpstr>
      <vt:lpstr>텍스처 선택 [ 25.05.28 내용 추가 ]</vt:lpstr>
      <vt:lpstr>옵션 – 해상도 다운로드 [ 25.05.28 내용 추가 ]</vt:lpstr>
      <vt:lpstr>옵션 – 해상도 다운로드 [ 25.05.28 내용 추가 ]</vt:lpstr>
      <vt:lpstr>CDN 다운로드 예외사항 [ 25.05.28 내용 추가 ]</vt:lpstr>
      <vt:lpstr>CDN 다운로드 – 언어팩 예외사항 [ 25.05.28 내용 추가 ]</vt:lpstr>
      <vt:lpstr>PowerPoint 프레젠테이션</vt:lpstr>
      <vt:lpstr>실시간 그림자 - 끄기 [ 25.05.29 내용 추가 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office_dev1_design3</dc:creator>
  <cp:lastModifiedBy>office_dev1_design5</cp:lastModifiedBy>
  <cp:revision>50</cp:revision>
  <dcterms:created xsi:type="dcterms:W3CDTF">2025-03-18T04:47:23Z</dcterms:created>
  <dcterms:modified xsi:type="dcterms:W3CDTF">2025-05-29T14:20:00Z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0x0101008015219085229F46B17FC795E1B70966</vt:lpwstr>
  </property>
</Properties>
</file>